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1"/>
    <p:sldMasterId id="2147483825" r:id="rId2"/>
    <p:sldMasterId id="2147483804" r:id="rId3"/>
    <p:sldMasterId id="2147483816" r:id="rId4"/>
  </p:sldMasterIdLst>
  <p:notesMasterIdLst>
    <p:notesMasterId r:id="rId42"/>
  </p:notesMasterIdLst>
  <p:handoutMasterIdLst>
    <p:handoutMasterId r:id="rId43"/>
  </p:handoutMasterIdLst>
  <p:sldIdLst>
    <p:sldId id="266" r:id="rId5"/>
    <p:sldId id="411" r:id="rId6"/>
    <p:sldId id="412" r:id="rId7"/>
    <p:sldId id="355" r:id="rId8"/>
    <p:sldId id="384" r:id="rId9"/>
    <p:sldId id="369" r:id="rId10"/>
    <p:sldId id="374" r:id="rId11"/>
    <p:sldId id="383" r:id="rId12"/>
    <p:sldId id="366" r:id="rId13"/>
    <p:sldId id="363" r:id="rId14"/>
    <p:sldId id="365" r:id="rId15"/>
    <p:sldId id="371" r:id="rId16"/>
    <p:sldId id="437" r:id="rId17"/>
    <p:sldId id="419" r:id="rId18"/>
    <p:sldId id="413" r:id="rId19"/>
    <p:sldId id="436" r:id="rId20"/>
    <p:sldId id="414" r:id="rId21"/>
    <p:sldId id="415" r:id="rId22"/>
    <p:sldId id="416" r:id="rId23"/>
    <p:sldId id="417" r:id="rId24"/>
    <p:sldId id="418" r:id="rId25"/>
    <p:sldId id="420" r:id="rId26"/>
    <p:sldId id="421" r:id="rId27"/>
    <p:sldId id="422" r:id="rId28"/>
    <p:sldId id="435" r:id="rId29"/>
    <p:sldId id="424" r:id="rId30"/>
    <p:sldId id="425" r:id="rId31"/>
    <p:sldId id="426" r:id="rId32"/>
    <p:sldId id="427" r:id="rId33"/>
    <p:sldId id="428" r:id="rId34"/>
    <p:sldId id="429" r:id="rId35"/>
    <p:sldId id="430" r:id="rId36"/>
    <p:sldId id="431" r:id="rId37"/>
    <p:sldId id="432" r:id="rId38"/>
    <p:sldId id="433" r:id="rId39"/>
    <p:sldId id="434" r:id="rId40"/>
    <p:sldId id="438" r:id="rId41"/>
  </p:sldIdLst>
  <p:sldSz cx="9144000" cy="6858000" type="screen4x3"/>
  <p:notesSz cx="6946900" cy="92202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7">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48C20"/>
    <a:srgbClr val="352EBC"/>
    <a:srgbClr val="D2C62E"/>
    <a:srgbClr val="ABA125"/>
    <a:srgbClr val="FF0000"/>
    <a:srgbClr val="532476"/>
    <a:srgbClr val="D2AC9E"/>
    <a:srgbClr val="EC7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0176" autoAdjust="0"/>
  </p:normalViewPr>
  <p:slideViewPr>
    <p:cSldViewPr snapToGrid="0" snapToObjects="1">
      <p:cViewPr varScale="1">
        <p:scale>
          <a:sx n="105" d="100"/>
          <a:sy n="105" d="100"/>
        </p:scale>
        <p:origin x="1782" y="90"/>
      </p:cViewPr>
      <p:guideLst>
        <p:guide orient="horz" pos="21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819" y="1973"/>
      </p:cViewPr>
      <p:guideLst>
        <p:guide orient="horz" pos="2904"/>
        <p:guide pos="21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0507" tIns="45254" rIns="90507" bIns="45254"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sz="quarter" idx="1"/>
          </p:nvPr>
        </p:nvSpPr>
        <p:spPr>
          <a:xfrm>
            <a:off x="3935413" y="0"/>
            <a:ext cx="3009900" cy="460375"/>
          </a:xfrm>
          <a:prstGeom prst="rect">
            <a:avLst/>
          </a:prstGeom>
        </p:spPr>
        <p:txBody>
          <a:bodyPr vert="horz" lIns="90507" tIns="45254" rIns="90507" bIns="45254" rtlCol="0"/>
          <a:lstStyle>
            <a:lvl1pPr algn="r" fontAlgn="auto">
              <a:spcBef>
                <a:spcPts val="0"/>
              </a:spcBef>
              <a:spcAft>
                <a:spcPts val="0"/>
              </a:spcAft>
              <a:defRPr sz="1200">
                <a:latin typeface="+mn-lt"/>
              </a:defRPr>
            </a:lvl1pPr>
          </a:lstStyle>
          <a:p>
            <a:pPr>
              <a:defRPr/>
            </a:pPr>
            <a:fld id="{630AED8F-3A95-45B7-ADF3-7C358D487FD7}" type="datetimeFigureOut">
              <a:rPr lang="en-CA"/>
              <a:pPr>
                <a:defRPr/>
              </a:pPr>
              <a:t>2017-09-25</a:t>
            </a:fld>
            <a:endParaRPr lang="en-CA"/>
          </a:p>
        </p:txBody>
      </p:sp>
      <p:sp>
        <p:nvSpPr>
          <p:cNvPr id="4" name="Footer Placeholder 3"/>
          <p:cNvSpPr>
            <a:spLocks noGrp="1"/>
          </p:cNvSpPr>
          <p:nvPr>
            <p:ph type="ftr" sz="quarter" idx="2"/>
          </p:nvPr>
        </p:nvSpPr>
        <p:spPr>
          <a:xfrm>
            <a:off x="0" y="8756650"/>
            <a:ext cx="3009900" cy="461963"/>
          </a:xfrm>
          <a:prstGeom prst="rect">
            <a:avLst/>
          </a:prstGeom>
        </p:spPr>
        <p:txBody>
          <a:bodyPr vert="horz" lIns="90507" tIns="45254" rIns="90507" bIns="45254" rtlCol="0" anchor="b"/>
          <a:lstStyle>
            <a:lvl1pPr algn="l" fontAlgn="auto">
              <a:spcBef>
                <a:spcPts val="0"/>
              </a:spcBef>
              <a:spcAft>
                <a:spcPts val="0"/>
              </a:spcAft>
              <a:defRPr sz="1200">
                <a:latin typeface="+mn-lt"/>
              </a:defRPr>
            </a:lvl1pPr>
          </a:lstStyle>
          <a:p>
            <a:pPr>
              <a:defRPr/>
            </a:pPr>
            <a:endParaRPr lang="en-CA"/>
          </a:p>
        </p:txBody>
      </p:sp>
      <p:sp>
        <p:nvSpPr>
          <p:cNvPr id="5" name="Slide Number Placeholder 4"/>
          <p:cNvSpPr>
            <a:spLocks noGrp="1"/>
          </p:cNvSpPr>
          <p:nvPr>
            <p:ph type="sldNum" sz="quarter" idx="3"/>
          </p:nvPr>
        </p:nvSpPr>
        <p:spPr>
          <a:xfrm>
            <a:off x="3935413" y="8756650"/>
            <a:ext cx="3009900" cy="461963"/>
          </a:xfrm>
          <a:prstGeom prst="rect">
            <a:avLst/>
          </a:prstGeom>
        </p:spPr>
        <p:txBody>
          <a:bodyPr vert="horz" wrap="square" lIns="90507" tIns="45254" rIns="90507" bIns="45254" numCol="1" anchor="b" anchorCtr="0" compatLnSpc="1">
            <a:prstTxWarp prst="textNoShape">
              <a:avLst/>
            </a:prstTxWarp>
          </a:bodyPr>
          <a:lstStyle>
            <a:lvl1pPr algn="r">
              <a:defRPr sz="1200">
                <a:latin typeface="Calibri" panose="020F0502020204030204" pitchFamily="34" charset="0"/>
              </a:defRPr>
            </a:lvl1pPr>
          </a:lstStyle>
          <a:p>
            <a:fld id="{87FBC1B4-D733-4CCA-9456-5A26E5B52ECA}" type="slidenum">
              <a:rPr lang="en-CA" altLang="en-US"/>
              <a:pPr/>
              <a:t>‹#›</a:t>
            </a:fld>
            <a:endParaRPr lang="en-CA" altLang="en-US"/>
          </a:p>
        </p:txBody>
      </p:sp>
    </p:spTree>
    <p:extLst>
      <p:ext uri="{BB962C8B-B14F-4D97-AF65-F5344CB8AC3E}">
        <p14:creationId xmlns:p14="http://schemas.microsoft.com/office/powerpoint/2010/main" val="99552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107740" tIns="53870" rIns="107740" bIns="53870" rtlCol="0"/>
          <a:lstStyle>
            <a:lvl1pPr algn="l" fontAlgn="auto">
              <a:spcBef>
                <a:spcPts val="0"/>
              </a:spcBef>
              <a:spcAft>
                <a:spcPts val="0"/>
              </a:spcAft>
              <a:defRPr sz="1400">
                <a:latin typeface="+mn-lt"/>
              </a:defRPr>
            </a:lvl1pPr>
          </a:lstStyle>
          <a:p>
            <a:pPr>
              <a:defRPr/>
            </a:pPr>
            <a:endParaRPr lang="en-US"/>
          </a:p>
        </p:txBody>
      </p:sp>
      <p:sp>
        <p:nvSpPr>
          <p:cNvPr id="3" name="Date Placeholder 2"/>
          <p:cNvSpPr>
            <a:spLocks noGrp="1"/>
          </p:cNvSpPr>
          <p:nvPr>
            <p:ph type="dt" idx="1"/>
          </p:nvPr>
        </p:nvSpPr>
        <p:spPr>
          <a:xfrm>
            <a:off x="3935413" y="0"/>
            <a:ext cx="3009900" cy="460375"/>
          </a:xfrm>
          <a:prstGeom prst="rect">
            <a:avLst/>
          </a:prstGeom>
        </p:spPr>
        <p:txBody>
          <a:bodyPr vert="horz" lIns="107740" tIns="53870" rIns="107740" bIns="53870" rtlCol="0"/>
          <a:lstStyle>
            <a:lvl1pPr algn="r" fontAlgn="auto">
              <a:spcBef>
                <a:spcPts val="0"/>
              </a:spcBef>
              <a:spcAft>
                <a:spcPts val="0"/>
              </a:spcAft>
              <a:defRPr sz="1400">
                <a:latin typeface="+mn-lt"/>
              </a:defRPr>
            </a:lvl1pPr>
          </a:lstStyle>
          <a:p>
            <a:pPr>
              <a:defRPr/>
            </a:pPr>
            <a:fld id="{032C482A-FC60-4729-8897-44B471BF8B18}" type="datetimeFigureOut">
              <a:rPr lang="en-US"/>
              <a:pPr>
                <a:defRPr/>
              </a:pPr>
              <a:t>9/25/2017</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107740" tIns="53870" rIns="107740" bIns="53870" rtlCol="0" anchor="ctr"/>
          <a:lstStyle/>
          <a:p>
            <a:pPr lvl="0"/>
            <a:endParaRPr lang="en-US" noProof="0"/>
          </a:p>
        </p:txBody>
      </p:sp>
      <p:sp>
        <p:nvSpPr>
          <p:cNvPr id="5" name="Notes Placeholder 4"/>
          <p:cNvSpPr>
            <a:spLocks noGrp="1"/>
          </p:cNvSpPr>
          <p:nvPr>
            <p:ph type="body" sz="quarter" idx="3"/>
          </p:nvPr>
        </p:nvSpPr>
        <p:spPr>
          <a:xfrm>
            <a:off x="695325" y="4378325"/>
            <a:ext cx="5556250" cy="4149725"/>
          </a:xfrm>
          <a:prstGeom prst="rect">
            <a:avLst/>
          </a:prstGeom>
        </p:spPr>
        <p:txBody>
          <a:bodyPr vert="horz" lIns="107740" tIns="53870" rIns="107740" bIns="5387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756650"/>
            <a:ext cx="3009900" cy="461963"/>
          </a:xfrm>
          <a:prstGeom prst="rect">
            <a:avLst/>
          </a:prstGeom>
        </p:spPr>
        <p:txBody>
          <a:bodyPr vert="horz" lIns="107740" tIns="53870" rIns="107740" bIns="53870" rtlCol="0" anchor="b"/>
          <a:lstStyle>
            <a:lvl1pPr algn="l" fontAlgn="auto">
              <a:spcBef>
                <a:spcPts val="0"/>
              </a:spcBef>
              <a:spcAft>
                <a:spcPts val="0"/>
              </a:spcAft>
              <a:defRPr sz="1400">
                <a:latin typeface="+mn-lt"/>
              </a:defRPr>
            </a:lvl1pPr>
          </a:lstStyle>
          <a:p>
            <a:pPr>
              <a:defRPr/>
            </a:pPr>
            <a:endParaRPr lang="en-US"/>
          </a:p>
        </p:txBody>
      </p:sp>
      <p:sp>
        <p:nvSpPr>
          <p:cNvPr id="7" name="Slide Number Placeholder 6"/>
          <p:cNvSpPr>
            <a:spLocks noGrp="1"/>
          </p:cNvSpPr>
          <p:nvPr>
            <p:ph type="sldNum" sz="quarter" idx="5"/>
          </p:nvPr>
        </p:nvSpPr>
        <p:spPr>
          <a:xfrm>
            <a:off x="3935413" y="8756650"/>
            <a:ext cx="3009900" cy="461963"/>
          </a:xfrm>
          <a:prstGeom prst="rect">
            <a:avLst/>
          </a:prstGeom>
        </p:spPr>
        <p:txBody>
          <a:bodyPr vert="horz" wrap="square" lIns="107740" tIns="53870" rIns="107740" bIns="53870" numCol="1" anchor="b" anchorCtr="0" compatLnSpc="1">
            <a:prstTxWarp prst="textNoShape">
              <a:avLst/>
            </a:prstTxWarp>
          </a:bodyPr>
          <a:lstStyle>
            <a:lvl1pPr algn="r">
              <a:defRPr sz="1400">
                <a:latin typeface="Calibri" panose="020F0502020204030204" pitchFamily="34" charset="0"/>
              </a:defRPr>
            </a:lvl1pPr>
          </a:lstStyle>
          <a:p>
            <a:fld id="{ED95654D-3C74-4B92-81C6-3E7876A7E62D}" type="slidenum">
              <a:rPr lang="en-US" altLang="en-US"/>
              <a:pPr/>
              <a:t>‹#›</a:t>
            </a:fld>
            <a:endParaRPr lang="en-US" altLang="en-US"/>
          </a:p>
        </p:txBody>
      </p:sp>
    </p:spTree>
    <p:extLst>
      <p:ext uri="{BB962C8B-B14F-4D97-AF65-F5344CB8AC3E}">
        <p14:creationId xmlns:p14="http://schemas.microsoft.com/office/powerpoint/2010/main" val="6142966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F30281-7BA4-442F-97A9-7D19DC874E70}"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159235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04AE27-BFB5-4CE0-B3B2-887CF2854A74}"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120807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u="sng" smtClean="0">
                <a:latin typeface="Helvetica" panose="020B0604020202020204" pitchFamily="34" charset="0"/>
              </a:rPr>
              <a:t>Note</a:t>
            </a:r>
            <a:r>
              <a:rPr lang="en-CA" altLang="en-US" smtClean="0">
                <a:latin typeface="Helvetica" panose="020B0604020202020204" pitchFamily="34" charset="0"/>
              </a:rPr>
              <a:t>: depends on legal obligation, e.g. to inspect once a week, the violation would only count once every week, and not every day </a:t>
            </a:r>
          </a:p>
          <a:p>
            <a:pPr>
              <a:buFontTx/>
              <a:buChar char="•"/>
            </a:pP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AB6B96-1DF4-448F-8938-0BA70D56BC32}"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63979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2D9B7-99CC-490A-80C4-1E4EE2A66E31}"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183382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33BB48-4B50-4071-BEF0-06570D3DAD19}"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4154542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mtClean="0"/>
              <a:t>SHOW how to fill one out by using one of the scenarios</a:t>
            </a:r>
          </a:p>
          <a:p>
            <a:endParaRPr lang="fr-CA" altLang="en-US" smtClean="0"/>
          </a:p>
          <a:p>
            <a:r>
              <a:rPr lang="fr-CA" altLang="en-US" smtClean="0"/>
              <a:t>SPLIT in groups and fill one out</a:t>
            </a: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EF07CA-CAF0-4259-851B-458311781F33}"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22603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mtClean="0"/>
              <a:t>SHOW how to fill one out by using one of the scenarios</a:t>
            </a:r>
          </a:p>
          <a:p>
            <a:endParaRPr lang="fr-CA" altLang="en-US" smtClean="0"/>
          </a:p>
          <a:p>
            <a:r>
              <a:rPr lang="fr-CA" altLang="en-US" smtClean="0"/>
              <a:t>SPLIT in groups and fill one out</a:t>
            </a: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B94C89-9D64-418F-B2D2-95882FBDC35B}"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292192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693738" y="4378325"/>
            <a:ext cx="5559425"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CA" altLang="en-US" sz="700" smtClean="0"/>
              <a:t>Note – The amount of time allocated for the response to the Letter of Warning will depend on the egregiousness of the contravention.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BB9004-B946-4D8A-BAB5-0273DB60BA99}"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305787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693738" y="4378325"/>
            <a:ext cx="5559425"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CA" altLang="en-US" sz="700" smtClean="0"/>
              <a:t>Note – The amount of time allocated for the response to the Letter of Warning will depend on the egregiousness of the contravention.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6D2FEB-F526-43C4-B57A-56BE9E55E8BB}"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1085970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93738" y="4378325"/>
            <a:ext cx="5559425"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z="800" smtClean="0"/>
              <a:t>SHOW how to fill one out by using one of the scenarios from last exercise</a:t>
            </a:r>
          </a:p>
          <a:p>
            <a:endParaRPr lang="fr-CA" altLang="en-US" sz="800" smtClean="0"/>
          </a:p>
          <a:p>
            <a:r>
              <a:rPr lang="fr-CA" altLang="en-US" sz="800" smtClean="0"/>
              <a:t>SPLIT in groups and fill one out using the other scenario from last exercise</a:t>
            </a:r>
            <a:endParaRPr lang="en-US" altLang="en-US" sz="800" smtClean="0"/>
          </a:p>
          <a:p>
            <a:pPr>
              <a:lnSpc>
                <a:spcPct val="80000"/>
              </a:lnSpc>
            </a:pPr>
            <a:endParaRPr lang="en-CA" altLang="en-US" sz="70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091E60-2932-4F59-8B60-A349B9E3A223}"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1217677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693738" y="4378325"/>
            <a:ext cx="5559425"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CA" altLang="en-US" sz="700" smtClean="0"/>
              <a:t>Note – Once a Letter of Sufficient Action has been issued, this is the end of the AMPs process for that contravention.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62EC87-F7F2-4524-9B1C-B7C0C66BCAAE}"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413623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0363" lvl="1" indent="-360363">
              <a:buFontTx/>
              <a:buChar char="•"/>
            </a:pPr>
            <a:r>
              <a:rPr lang="en-CA" altLang="en-US" smtClean="0"/>
              <a:t>Note for the speaker – mention the overlap between the current regs and AMPS II</a:t>
            </a:r>
          </a:p>
          <a:p>
            <a:pPr marL="360363" lvl="1" indent="-360363">
              <a:buFontTx/>
              <a:buChar char="•"/>
            </a:pPr>
            <a:endParaRPr lang="en-CA" altLang="en-US" smtClean="0"/>
          </a:p>
          <a:p>
            <a:pPr marL="808038" lvl="2" indent="-355600">
              <a:buFont typeface="Courier New" panose="02070309020205020404" pitchFamily="49" charset="0"/>
              <a:buChar char="o"/>
            </a:pPr>
            <a:r>
              <a:rPr lang="en-CA" altLang="en-US" sz="2000" i="1" smtClean="0">
                <a:latin typeface="Helvetica" panose="020B0604020202020204" pitchFamily="34" charset="0"/>
              </a:rPr>
              <a:t>Railway Safety Management Systems Regulations (2015)</a:t>
            </a:r>
          </a:p>
          <a:p>
            <a:pPr marL="808038" lvl="2" indent="-355600">
              <a:buFont typeface="Courier New" panose="02070309020205020404" pitchFamily="49" charset="0"/>
              <a:buChar char="o"/>
            </a:pPr>
            <a:r>
              <a:rPr lang="en-CA" altLang="en-US" sz="2000" i="1" smtClean="0">
                <a:latin typeface="Helvetica" panose="020B0604020202020204" pitchFamily="34" charset="0"/>
              </a:rPr>
              <a:t>Grade Crossing Regulations</a:t>
            </a:r>
          </a:p>
          <a:p>
            <a:pPr marL="808038" lvl="2" indent="-355600">
              <a:buFont typeface="Courier New" panose="02070309020205020404" pitchFamily="49" charset="0"/>
              <a:buChar char="o"/>
            </a:pPr>
            <a:r>
              <a:rPr lang="en-CA" altLang="en-US" sz="2000" i="1" smtClean="0">
                <a:latin typeface="Helvetica" panose="020B0604020202020204" pitchFamily="34" charset="0"/>
              </a:rPr>
              <a:t>Railway Operating Certificate Regulations</a:t>
            </a:r>
          </a:p>
          <a:p>
            <a:pPr marL="360363" lvl="1" indent="-360363">
              <a:buFontTx/>
              <a:buChar char="•"/>
            </a:pPr>
            <a:endParaRPr lang="en-CA" altLang="en-US"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D38B81-827E-4D33-A70D-24FC87B8352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859046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693738" y="4378325"/>
            <a:ext cx="5559425"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CA" altLang="en-US" sz="700" smtClean="0"/>
              <a:t>Proposed or taken CA</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021401-7D46-434D-90C7-8FCA20CAABAD}"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56973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93738" y="4378325"/>
            <a:ext cx="5559425" cy="438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lnSpc>
                <a:spcPct val="80000"/>
              </a:lnSpc>
            </a:pPr>
            <a:r>
              <a:rPr lang="en-CA" altLang="en-US" smtClean="0">
                <a:latin typeface="Helvetica" panose="020B0604020202020204" pitchFamily="34" charset="0"/>
              </a:rPr>
              <a:t>Payments are due 30 calendar days from date of issuance. </a:t>
            </a:r>
          </a:p>
          <a:p>
            <a:pPr marL="0" lvl="1">
              <a:lnSpc>
                <a:spcPct val="80000"/>
              </a:lnSpc>
            </a:pPr>
            <a:endParaRPr lang="en-CA" altLang="en-US" smtClean="0">
              <a:latin typeface="Helvetica" panose="020B0604020202020204" pitchFamily="34" charset="0"/>
            </a:endParaRPr>
          </a:p>
          <a:p>
            <a:r>
              <a:rPr lang="fr-CA" altLang="en-US" sz="800" smtClean="0"/>
              <a:t>SHOW how to fill one out by using one of the scenarios from last exercise</a:t>
            </a:r>
          </a:p>
          <a:p>
            <a:endParaRPr lang="fr-CA" altLang="en-US" sz="800" smtClean="0"/>
          </a:p>
          <a:p>
            <a:r>
              <a:rPr lang="fr-CA" altLang="en-US" sz="800" smtClean="0"/>
              <a:t>SPLIT in groups and fill one out using the other scenario from last exercise</a:t>
            </a:r>
            <a:endParaRPr lang="en-US" altLang="en-US" sz="800" smtClean="0"/>
          </a:p>
          <a:p>
            <a:pPr marL="0" lvl="1">
              <a:lnSpc>
                <a:spcPct val="80000"/>
              </a:lnSpc>
            </a:pPr>
            <a:endParaRPr lang="en-CA" altLang="en-US" smtClean="0">
              <a:latin typeface="Helvetica"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90CD6B-B5E3-425A-893F-2E65C2BD2407}"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3568364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latin typeface="Helvetica" panose="020B0604020202020204" pitchFamily="34" charset="0"/>
              </a:rPr>
              <a:t>The Enforcement Advisor uses the Guidance on Calculating AMP Amount, and completes Part 3 of the AMPs Decision-Making Checklist, to determine AMP amount</a:t>
            </a:r>
          </a:p>
          <a:p>
            <a:endParaRPr lang="fr-CA" altLang="en-US" smtClean="0">
              <a:latin typeface="Helvetica" panose="020B0604020202020204" pitchFamily="34" charset="0"/>
            </a:endParaRP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421095-9A02-4714-8682-BC78BABD8EAC}"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extLst>
      <p:ext uri="{BB962C8B-B14F-4D97-AF65-F5344CB8AC3E}">
        <p14:creationId xmlns:p14="http://schemas.microsoft.com/office/powerpoint/2010/main" val="2627611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The following  aggravating factors for Category A and B violations could be added to the baseline of the penalties, thereby increasing the amount: </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4FE499-1A1C-4EB8-8EC5-6ACFDA1DE6D0}"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val="4150554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The following  mitigating factors for Category A and B violations could be added to the baseline of the penalties, thereby decreasing the amount: </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C4AA7B-E725-4F29-B94B-8A0C7E6BCD7E}"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extLst>
      <p:ext uri="{BB962C8B-B14F-4D97-AF65-F5344CB8AC3E}">
        <p14:creationId xmlns:p14="http://schemas.microsoft.com/office/powerpoint/2010/main" val="3268395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The following table will be used by the Enforcement Advisor to determine the baseline of the penalty and the dollar values of aggravating factors.</a:t>
            </a:r>
          </a:p>
          <a:p>
            <a:pPr>
              <a:defRPr/>
            </a:pPr>
            <a:endParaRPr lang="en-CA" dirty="0" smtClean="0"/>
          </a:p>
          <a:p>
            <a:pPr>
              <a:defRPr/>
            </a:pPr>
            <a:r>
              <a:rPr lang="en-CA" dirty="0" smtClean="0"/>
              <a:t>Note – For the second violation of the same designated provision, compliance history is not included/calculated as an aggravating factor, as the amounts are already increasing for repeat violations. </a:t>
            </a:r>
          </a:p>
          <a:p>
            <a:pPr>
              <a:defRPr/>
            </a:pPr>
            <a:endParaRPr lang="en-CA" dirty="0" smtClean="0"/>
          </a:p>
          <a:p>
            <a:pPr>
              <a:defRPr/>
            </a:pPr>
            <a:r>
              <a:rPr lang="en-CA" dirty="0" smtClean="0"/>
              <a:t>This is guidance ONLY – the Enforcement Advisor could decide to apply 100% of the penalty in very serious situations. The purpose of the table is to  guide the Enforcement Advisor in determining the amount, and facilitating supporting the amount at the TATC.  The Enforcement Advisor will use this as a guideline, but consider all the facts together and present the case accordingly.</a:t>
            </a:r>
          </a:p>
          <a:p>
            <a:pPr>
              <a:defRPr/>
            </a:pPr>
            <a:endParaRPr lang="en-CA" dirty="0" smtClean="0"/>
          </a:p>
          <a:p>
            <a:pPr>
              <a:defRPr/>
            </a:pPr>
            <a:r>
              <a:rPr lang="en-CA" dirty="0" smtClean="0"/>
              <a:t>This might look complex, but let me explain. Take for example, a Category A violation by an individual. The Max penalty is $5,000, 30% of that amount is $1,500. That leaves you with $3,500 – we divided this by 6, since there are 6 aggravating factors, so they are all equally valued at $583. So – your baseline amount is $1,500 for a violation of this amount, and each applicable aggravating factor will add $583 to it.  If mitigating factors apply, they could reduce the amount of the AMP by up to 30%, including going below the baseline.</a:t>
            </a:r>
          </a:p>
          <a:p>
            <a:pPr>
              <a:defRPr/>
            </a:pPr>
            <a:endParaRPr lang="en-CA" dirty="0" smtClean="0"/>
          </a:p>
          <a:p>
            <a:pPr>
              <a:defRPr/>
            </a:pPr>
            <a:r>
              <a:rPr lang="en-CA" dirty="0" smtClean="0"/>
              <a:t>It is important to note that the TATC does not have to abide to our policy and could choose to reduce the amount of the AMP by anything they feel appropriate (if a review is requested). The TATC will want to know how we came to the amount we issued and be able to show our methodology, so that is what this will do.</a:t>
            </a:r>
          </a:p>
          <a:p>
            <a:pPr>
              <a:defRPr/>
            </a:pPr>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0D9BAE-5615-4E35-A19B-E119E4BF2BBB}"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val="331157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9D2134-C058-4AB7-A980-0707B2090EE6}"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22446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0363" lvl="1" indent="-360363">
              <a:buFontTx/>
              <a:buChar char="•"/>
            </a:pPr>
            <a:r>
              <a:rPr lang="en-CA" altLang="en-US" smtClean="0"/>
              <a:t>Note for the speaker – mention the overlap between the current regs and AMPS II</a:t>
            </a:r>
          </a:p>
          <a:p>
            <a:pPr marL="360363" lvl="1" indent="-360363">
              <a:buFontTx/>
              <a:buChar char="•"/>
            </a:pPr>
            <a:endParaRPr lang="en-CA" altLang="en-US" smtClean="0"/>
          </a:p>
          <a:p>
            <a:pPr marL="808038" lvl="2" indent="-355600">
              <a:buFont typeface="Courier New" panose="02070309020205020404" pitchFamily="49" charset="0"/>
              <a:buChar char="o"/>
            </a:pPr>
            <a:r>
              <a:rPr lang="en-CA" altLang="en-US" sz="2000" i="1" smtClean="0">
                <a:latin typeface="Helvetica" panose="020B0604020202020204" pitchFamily="34" charset="0"/>
              </a:rPr>
              <a:t>Railway Safety Management Systems Regulations (2015)</a:t>
            </a:r>
          </a:p>
          <a:p>
            <a:pPr marL="808038" lvl="2" indent="-355600">
              <a:buFont typeface="Courier New" panose="02070309020205020404" pitchFamily="49" charset="0"/>
              <a:buChar char="o"/>
            </a:pPr>
            <a:r>
              <a:rPr lang="en-CA" altLang="en-US" sz="2000" i="1" smtClean="0">
                <a:latin typeface="Helvetica" panose="020B0604020202020204" pitchFamily="34" charset="0"/>
              </a:rPr>
              <a:t>Grade Crossing Regulations</a:t>
            </a:r>
          </a:p>
          <a:p>
            <a:pPr marL="808038" lvl="2" indent="-355600">
              <a:buFont typeface="Courier New" panose="02070309020205020404" pitchFamily="49" charset="0"/>
              <a:buChar char="o"/>
            </a:pPr>
            <a:r>
              <a:rPr lang="en-CA" altLang="en-US" sz="2000" i="1" smtClean="0">
                <a:latin typeface="Helvetica" panose="020B0604020202020204" pitchFamily="34" charset="0"/>
              </a:rPr>
              <a:t>Railway Operating Certificate Regulations</a:t>
            </a:r>
          </a:p>
          <a:p>
            <a:pPr marL="360363" lvl="1" indent="-360363">
              <a:buFontTx/>
              <a:buChar char="•"/>
            </a:pPr>
            <a:endParaRPr lang="en-CA" altLang="en-US"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BECB9A-D58E-42B4-AC85-75F1A6BDE19A}"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128356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mtClean="0"/>
              <a:t>Note for speaker – mention that the RSI should always recommend a Letter of Warning for Category C violations. However, the DG or anyone in the process could still veto the Letter of Warning.</a:t>
            </a: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DFDDC3-CA98-4F05-9C43-FC2F75EECEA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316420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C69985-E675-4E27-9057-023CB83C6AF2}"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24702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01E1DB-9A0E-49AC-A473-2253BC74D887}"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56550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mtClean="0"/>
              <a:t>Note for speaker – mention that the RSI should always recommend a Letter of Warning for Category C violations. However, the DG or anyone in the process could still veto the Letter of Warning.</a:t>
            </a: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BFFE63-0B5E-4B54-8431-F60FC22C385F}"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28468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0363" lvl="1" indent="-360363">
              <a:buFontTx/>
              <a:buChar char="•"/>
            </a:pPr>
            <a:r>
              <a:rPr lang="en-CA" altLang="en-US" smtClean="0"/>
              <a:t>Due to the volume of railway safety rules and their complexity, the AMPs Regulations contain a general clause under section 3.1(b) that designates rules as a whole (in the “B” or medium category).</a:t>
            </a:r>
          </a:p>
          <a:p>
            <a:pPr marL="360363" lvl="1" indent="-360363">
              <a:buFontTx/>
              <a:buChar char="•"/>
            </a:pPr>
            <a:endParaRPr lang="en-CA" altLang="en-US" smtClean="0"/>
          </a:p>
          <a:p>
            <a:pPr marL="360363" lvl="1" indent="-360363">
              <a:buFontTx/>
              <a:buChar char="•"/>
            </a:pPr>
            <a:r>
              <a:rPr lang="en-CA" altLang="en-US" smtClean="0"/>
              <a:t>On the other hand – section 17.2 of the </a:t>
            </a:r>
            <a:r>
              <a:rPr lang="en-CA" altLang="en-US" i="1" smtClean="0"/>
              <a:t>Railway Safety Act </a:t>
            </a:r>
            <a:r>
              <a:rPr lang="en-CA" altLang="en-US" smtClean="0"/>
              <a:t>prohibits any company from operating or maintaining a railway without being in compliance with all applicable rules.  Section 17.2 is a designated provision under the AMPs Regulations (in the “C” or high category).</a:t>
            </a:r>
            <a:endParaRPr lang="en-US" altLang="en-US" smtClean="0"/>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DB4DA1-E1FB-4BDC-9DEE-6B77FB3BD437}"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21393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A00405-1F82-4C45-92C4-202538365047}" type="slidenum">
              <a:rPr lang="en-US" altLang="en-US"/>
              <a:pPr/>
              <a:t>‹#›</a:t>
            </a:fld>
            <a:endParaRPr lang="en-US" altLang="en-US"/>
          </a:p>
        </p:txBody>
      </p:sp>
    </p:spTree>
    <p:extLst>
      <p:ext uri="{BB962C8B-B14F-4D97-AF65-F5344CB8AC3E}">
        <p14:creationId xmlns:p14="http://schemas.microsoft.com/office/powerpoint/2010/main" val="380424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288D8E-BDDE-420E-883B-5B3A6FA92AF7}" type="slidenum">
              <a:rPr lang="en-US" altLang="en-US"/>
              <a:pPr/>
              <a:t>‹#›</a:t>
            </a:fld>
            <a:endParaRPr lang="en-US" altLang="en-US"/>
          </a:p>
        </p:txBody>
      </p:sp>
    </p:spTree>
    <p:extLst>
      <p:ext uri="{BB962C8B-B14F-4D97-AF65-F5344CB8AC3E}">
        <p14:creationId xmlns:p14="http://schemas.microsoft.com/office/powerpoint/2010/main" val="336907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ABD894-D4D7-4694-A8DE-9CEBC6886639}" type="slidenum">
              <a:rPr lang="en-US" altLang="en-US"/>
              <a:pPr/>
              <a:t>‹#›</a:t>
            </a:fld>
            <a:endParaRPr lang="en-US" altLang="en-US"/>
          </a:p>
        </p:txBody>
      </p:sp>
    </p:spTree>
    <p:extLst>
      <p:ext uri="{BB962C8B-B14F-4D97-AF65-F5344CB8AC3E}">
        <p14:creationId xmlns:p14="http://schemas.microsoft.com/office/powerpoint/2010/main" val="140394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2B647B-DB87-4FAB-BF95-415DF0BCE9AC}" type="slidenum">
              <a:rPr lang="en-US" altLang="en-US"/>
              <a:pPr/>
              <a:t>‹#›</a:t>
            </a:fld>
            <a:endParaRPr lang="en-US" altLang="en-US"/>
          </a:p>
        </p:txBody>
      </p:sp>
    </p:spTree>
    <p:extLst>
      <p:ext uri="{BB962C8B-B14F-4D97-AF65-F5344CB8AC3E}">
        <p14:creationId xmlns:p14="http://schemas.microsoft.com/office/powerpoint/2010/main" val="66671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0AFFE303-388E-48F3-A247-119F7BDF8A1C}" type="slidenum">
              <a:rPr lang="en-CA" altLang="en-US"/>
              <a:pPr/>
              <a:t>‹#›</a:t>
            </a:fld>
            <a:endParaRPr lang="en-CA" altLang="en-US"/>
          </a:p>
        </p:txBody>
      </p:sp>
    </p:spTree>
    <p:extLst>
      <p:ext uri="{BB962C8B-B14F-4D97-AF65-F5344CB8AC3E}">
        <p14:creationId xmlns:p14="http://schemas.microsoft.com/office/powerpoint/2010/main" val="137900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1EF8D2C8-49B6-416D-BE20-83BB0E6FFEAE}" type="slidenum">
              <a:rPr lang="en-CA" altLang="en-US"/>
              <a:pPr/>
              <a:t>‹#›</a:t>
            </a:fld>
            <a:endParaRPr lang="en-CA" altLang="en-US"/>
          </a:p>
        </p:txBody>
      </p:sp>
    </p:spTree>
    <p:extLst>
      <p:ext uri="{BB962C8B-B14F-4D97-AF65-F5344CB8AC3E}">
        <p14:creationId xmlns:p14="http://schemas.microsoft.com/office/powerpoint/2010/main" val="188337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0667D169-A118-4355-ADD3-2DD7EA583981}" type="slidenum">
              <a:rPr lang="en-CA" altLang="en-US"/>
              <a:pPr/>
              <a:t>‹#›</a:t>
            </a:fld>
            <a:endParaRPr lang="en-CA" altLang="en-US"/>
          </a:p>
        </p:txBody>
      </p:sp>
    </p:spTree>
    <p:extLst>
      <p:ext uri="{BB962C8B-B14F-4D97-AF65-F5344CB8AC3E}">
        <p14:creationId xmlns:p14="http://schemas.microsoft.com/office/powerpoint/2010/main" val="6527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33CBAD48-D8A8-4EF2-ACA9-65CCBC125193}" type="slidenum">
              <a:rPr lang="en-CA" altLang="en-US"/>
              <a:pPr/>
              <a:t>‹#›</a:t>
            </a:fld>
            <a:endParaRPr lang="en-CA" altLang="en-US"/>
          </a:p>
        </p:txBody>
      </p:sp>
    </p:spTree>
    <p:extLst>
      <p:ext uri="{BB962C8B-B14F-4D97-AF65-F5344CB8AC3E}">
        <p14:creationId xmlns:p14="http://schemas.microsoft.com/office/powerpoint/2010/main" val="242419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fld id="{42B39C97-3A3B-46B1-B31C-45E6BB07E741}" type="slidenum">
              <a:rPr lang="en-CA" altLang="en-US"/>
              <a:pPr/>
              <a:t>‹#›</a:t>
            </a:fld>
            <a:endParaRPr lang="en-CA" altLang="en-US"/>
          </a:p>
        </p:txBody>
      </p:sp>
    </p:spTree>
    <p:extLst>
      <p:ext uri="{BB962C8B-B14F-4D97-AF65-F5344CB8AC3E}">
        <p14:creationId xmlns:p14="http://schemas.microsoft.com/office/powerpoint/2010/main" val="1551337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fld id="{371C6E66-8BBF-447A-A039-D53B5CCF9B22}" type="slidenum">
              <a:rPr lang="en-CA" altLang="en-US"/>
              <a:pPr/>
              <a:t>‹#›</a:t>
            </a:fld>
            <a:endParaRPr lang="en-CA" altLang="en-US"/>
          </a:p>
        </p:txBody>
      </p:sp>
    </p:spTree>
    <p:extLst>
      <p:ext uri="{BB962C8B-B14F-4D97-AF65-F5344CB8AC3E}">
        <p14:creationId xmlns:p14="http://schemas.microsoft.com/office/powerpoint/2010/main" val="501845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fld id="{32026235-652B-4DA9-B4A2-08492BC1D21F}" type="slidenum">
              <a:rPr lang="en-CA" altLang="en-US"/>
              <a:pPr/>
              <a:t>‹#›</a:t>
            </a:fld>
            <a:endParaRPr lang="en-CA" altLang="en-US"/>
          </a:p>
        </p:txBody>
      </p:sp>
    </p:spTree>
    <p:extLst>
      <p:ext uri="{BB962C8B-B14F-4D97-AF65-F5344CB8AC3E}">
        <p14:creationId xmlns:p14="http://schemas.microsoft.com/office/powerpoint/2010/main" val="207501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41CE9B2-03EE-4CC8-87AF-FE5E7DD48D87}" type="slidenum">
              <a:rPr lang="en-US" altLang="en-US"/>
              <a:pPr/>
              <a:t>‹#›</a:t>
            </a:fld>
            <a:endParaRPr lang="en-US" altLang="en-US"/>
          </a:p>
        </p:txBody>
      </p:sp>
    </p:spTree>
    <p:extLst>
      <p:ext uri="{BB962C8B-B14F-4D97-AF65-F5344CB8AC3E}">
        <p14:creationId xmlns:p14="http://schemas.microsoft.com/office/powerpoint/2010/main" val="2721268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E8B9C20D-7FB7-4CDF-9819-048910C937DE}" type="slidenum">
              <a:rPr lang="en-CA" altLang="en-US"/>
              <a:pPr/>
              <a:t>‹#›</a:t>
            </a:fld>
            <a:endParaRPr lang="en-CA" altLang="en-US"/>
          </a:p>
        </p:txBody>
      </p:sp>
    </p:spTree>
    <p:extLst>
      <p:ext uri="{BB962C8B-B14F-4D97-AF65-F5344CB8AC3E}">
        <p14:creationId xmlns:p14="http://schemas.microsoft.com/office/powerpoint/2010/main" val="847158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37366F39-8AED-4BFF-9AC1-23915648DE7A}" type="slidenum">
              <a:rPr lang="en-CA" altLang="en-US"/>
              <a:pPr/>
              <a:t>‹#›</a:t>
            </a:fld>
            <a:endParaRPr lang="en-CA" altLang="en-US"/>
          </a:p>
        </p:txBody>
      </p:sp>
    </p:spTree>
    <p:extLst>
      <p:ext uri="{BB962C8B-B14F-4D97-AF65-F5344CB8AC3E}">
        <p14:creationId xmlns:p14="http://schemas.microsoft.com/office/powerpoint/2010/main" val="81644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348F4AFA-D171-4D1A-8691-C56EBCD3F563}" type="slidenum">
              <a:rPr lang="en-CA" altLang="en-US"/>
              <a:pPr/>
              <a:t>‹#›</a:t>
            </a:fld>
            <a:endParaRPr lang="en-CA" altLang="en-US"/>
          </a:p>
        </p:txBody>
      </p:sp>
    </p:spTree>
    <p:extLst>
      <p:ext uri="{BB962C8B-B14F-4D97-AF65-F5344CB8AC3E}">
        <p14:creationId xmlns:p14="http://schemas.microsoft.com/office/powerpoint/2010/main" val="2215197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48859F8B-84AD-418F-808F-25279B549B39}" type="slidenum">
              <a:rPr lang="en-CA" altLang="en-US"/>
              <a:pPr/>
              <a:t>‹#›</a:t>
            </a:fld>
            <a:endParaRPr lang="en-CA" altLang="en-US"/>
          </a:p>
        </p:txBody>
      </p:sp>
    </p:spTree>
    <p:extLst>
      <p:ext uri="{BB962C8B-B14F-4D97-AF65-F5344CB8AC3E}">
        <p14:creationId xmlns:p14="http://schemas.microsoft.com/office/powerpoint/2010/main" val="41601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72050" y="4194810"/>
            <a:ext cx="4171950" cy="1470025"/>
          </a:xfrm>
        </p:spPr>
        <p:txBody>
          <a:bodyPr>
            <a:normAutofit/>
          </a:bodyPr>
          <a:lstStyle>
            <a:lvl1pPr algn="r">
              <a:defRPr sz="3200">
                <a:solidFill>
                  <a:schemeClr val="bg1"/>
                </a:solidFill>
              </a:defRPr>
            </a:lvl1pPr>
          </a:lstStyle>
          <a:p>
            <a:r>
              <a:rPr lang="en-CA" dirty="0" smtClean="0"/>
              <a:t>Click to edit Master title style</a:t>
            </a:r>
            <a:endParaRPr lang="en-US" dirty="0"/>
          </a:p>
        </p:txBody>
      </p:sp>
    </p:spTree>
    <p:extLst>
      <p:ext uri="{BB962C8B-B14F-4D97-AF65-F5344CB8AC3E}">
        <p14:creationId xmlns:p14="http://schemas.microsoft.com/office/powerpoint/2010/main" val="1812347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099A503F-14C9-4010-893F-57B14A8AED0D}" type="slidenum">
              <a:rPr lang="en-US" altLang="en-US"/>
              <a:pPr/>
              <a:t>‹#›</a:t>
            </a:fld>
            <a:endParaRPr lang="en-US" altLang="en-US"/>
          </a:p>
        </p:txBody>
      </p:sp>
    </p:spTree>
    <p:extLst>
      <p:ext uri="{BB962C8B-B14F-4D97-AF65-F5344CB8AC3E}">
        <p14:creationId xmlns:p14="http://schemas.microsoft.com/office/powerpoint/2010/main" val="359778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EA12002-74B7-4343-82D3-A3B7BC752760}" type="slidenum">
              <a:rPr lang="en-US" altLang="en-US"/>
              <a:pPr/>
              <a:t>‹#›</a:t>
            </a:fld>
            <a:endParaRPr lang="en-US" altLang="en-US"/>
          </a:p>
        </p:txBody>
      </p:sp>
    </p:spTree>
    <p:extLst>
      <p:ext uri="{BB962C8B-B14F-4D97-AF65-F5344CB8AC3E}">
        <p14:creationId xmlns:p14="http://schemas.microsoft.com/office/powerpoint/2010/main" val="260344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B0BF19-8023-4ADF-ADAC-FA0B379244F3}" type="slidenum">
              <a:rPr lang="en-US" altLang="en-US"/>
              <a:pPr/>
              <a:t>‹#›</a:t>
            </a:fld>
            <a:endParaRPr lang="en-US" altLang="en-US"/>
          </a:p>
        </p:txBody>
      </p:sp>
    </p:spTree>
    <p:extLst>
      <p:ext uri="{BB962C8B-B14F-4D97-AF65-F5344CB8AC3E}">
        <p14:creationId xmlns:p14="http://schemas.microsoft.com/office/powerpoint/2010/main" val="82930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973C43-44C6-4C6E-B745-3DB8AE56386A}" type="slidenum">
              <a:rPr lang="en-US" altLang="en-US"/>
              <a:pPr/>
              <a:t>‹#›</a:t>
            </a:fld>
            <a:endParaRPr lang="en-US" altLang="en-US"/>
          </a:p>
        </p:txBody>
      </p:sp>
    </p:spTree>
    <p:extLst>
      <p:ext uri="{BB962C8B-B14F-4D97-AF65-F5344CB8AC3E}">
        <p14:creationId xmlns:p14="http://schemas.microsoft.com/office/powerpoint/2010/main" val="250040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CEC906-6741-420A-A432-56051D88154D}" type="slidenum">
              <a:rPr lang="en-US" altLang="en-US"/>
              <a:pPr/>
              <a:t>‹#›</a:t>
            </a:fld>
            <a:endParaRPr lang="en-US" altLang="en-US"/>
          </a:p>
        </p:txBody>
      </p:sp>
    </p:spTree>
    <p:extLst>
      <p:ext uri="{BB962C8B-B14F-4D97-AF65-F5344CB8AC3E}">
        <p14:creationId xmlns:p14="http://schemas.microsoft.com/office/powerpoint/2010/main" val="320507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450913D-E7A7-442C-AA86-71E6E2933AD0}" type="slidenum">
              <a:rPr lang="en-US" altLang="en-US"/>
              <a:pPr/>
              <a:t>‹#›</a:t>
            </a:fld>
            <a:endParaRPr lang="en-US" altLang="en-US"/>
          </a:p>
        </p:txBody>
      </p:sp>
    </p:spTree>
    <p:extLst>
      <p:ext uri="{BB962C8B-B14F-4D97-AF65-F5344CB8AC3E}">
        <p14:creationId xmlns:p14="http://schemas.microsoft.com/office/powerpoint/2010/main" val="5604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BAD5FC6-4DFF-4B4E-A318-38DEFD7DF940}" type="slidenum">
              <a:rPr lang="en-US" altLang="en-US"/>
              <a:pPr/>
              <a:t>‹#›</a:t>
            </a:fld>
            <a:endParaRPr lang="en-US" altLang="en-US"/>
          </a:p>
        </p:txBody>
      </p:sp>
    </p:spTree>
    <p:extLst>
      <p:ext uri="{BB962C8B-B14F-4D97-AF65-F5344CB8AC3E}">
        <p14:creationId xmlns:p14="http://schemas.microsoft.com/office/powerpoint/2010/main" val="372436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12F89F2-324B-41F8-BA7C-AB3467AD5079}" type="slidenum">
              <a:rPr lang="en-US" altLang="en-US"/>
              <a:pPr/>
              <a:t>‹#›</a:t>
            </a:fld>
            <a:endParaRPr lang="en-US" altLang="en-US"/>
          </a:p>
        </p:txBody>
      </p:sp>
    </p:spTree>
    <p:extLst>
      <p:ext uri="{BB962C8B-B14F-4D97-AF65-F5344CB8AC3E}">
        <p14:creationId xmlns:p14="http://schemas.microsoft.com/office/powerpoint/2010/main" val="230235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898EE80-153C-4BFE-A481-DE76910A0FE8}" type="slidenum">
              <a:rPr lang="en-US" altLang="en-US"/>
              <a:pPr/>
              <a:t>‹#›</a:t>
            </a:fld>
            <a:endParaRPr lang="en-US" altLang="en-US"/>
          </a:p>
        </p:txBody>
      </p:sp>
    </p:spTree>
    <p:extLst>
      <p:ext uri="{BB962C8B-B14F-4D97-AF65-F5344CB8AC3E}">
        <p14:creationId xmlns:p14="http://schemas.microsoft.com/office/powerpoint/2010/main" val="16962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10DE57C-4445-46CA-8A96-C6891D74B5F3}" type="slidenum">
              <a:rPr lang="en-US" altLang="en-US"/>
              <a:pPr/>
              <a:t>‹#›</a:t>
            </a:fld>
            <a:endParaRPr lang="en-US" altLang="en-US"/>
          </a:p>
        </p:txBody>
      </p:sp>
      <p:pic>
        <p:nvPicPr>
          <p:cNvPr id="1031" name="Picture 7" descr="power_point_eng.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 y="0"/>
            <a:ext cx="9215438"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79" r:id="rId1"/>
    <p:sldLayoutId id="2147485580" r:id="rId2"/>
    <p:sldLayoutId id="2147485581" r:id="rId3"/>
    <p:sldLayoutId id="2147485582" r:id="rId4"/>
    <p:sldLayoutId id="2147485583" r:id="rId5"/>
    <p:sldLayoutId id="2147485584" r:id="rId6"/>
    <p:sldLayoutId id="2147485585" r:id="rId7"/>
    <p:sldLayoutId id="2147485586" r:id="rId8"/>
    <p:sldLayoutId id="2147485587" r:id="rId9"/>
    <p:sldLayoutId id="2147485588" r:id="rId10"/>
    <p:sldLayoutId id="2147485589" r:id="rId11"/>
    <p:sldLayoutId id="2147485590"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23BDBD5-50C2-4DF1-9DC0-0EB96A8371D2}"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5591" r:id="rId1"/>
    <p:sldLayoutId id="2147485592" r:id="rId2"/>
    <p:sldLayoutId id="2147485593" r:id="rId3"/>
    <p:sldLayoutId id="2147485594" r:id="rId4"/>
    <p:sldLayoutId id="2147485595" r:id="rId5"/>
    <p:sldLayoutId id="2147485596" r:id="rId6"/>
    <p:sldLayoutId id="2147485597" r:id="rId7"/>
    <p:sldLayoutId id="2147485598" r:id="rId8"/>
    <p:sldLayoutId id="2147485599" r:id="rId9"/>
    <p:sldLayoutId id="2147485600" r:id="rId10"/>
    <p:sldLayoutId id="214748560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Rounded MT Bold"/>
              </a:defRPr>
            </a:lvl1pPr>
          </a:lstStyle>
          <a:p>
            <a:fld id="{93C1AF2C-F426-4FF8-9652-1CBABCADA03C}" type="slidenum">
              <a:rPr lang="en-US" altLang="en-US"/>
              <a:pPr/>
              <a:t>‹#›</a:t>
            </a:fld>
            <a:endParaRPr lang="en-US" altLang="en-US"/>
          </a:p>
        </p:txBody>
      </p:sp>
      <p:pic>
        <p:nvPicPr>
          <p:cNvPr id="3079" name="Picture 8" descr="power_point_eng.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4"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Rounded MT Bold"/>
        </a:defRPr>
      </a:lvl2pPr>
      <a:lvl3pPr algn="ctr" defTabSz="457200" rtl="0" eaLnBrk="0" fontAlgn="base" hangingPunct="0">
        <a:spcBef>
          <a:spcPct val="0"/>
        </a:spcBef>
        <a:spcAft>
          <a:spcPct val="0"/>
        </a:spcAft>
        <a:defRPr sz="4400">
          <a:solidFill>
            <a:schemeClr val="tx1"/>
          </a:solidFill>
          <a:latin typeface="Arial Rounded MT Bold"/>
        </a:defRPr>
      </a:lvl3pPr>
      <a:lvl4pPr algn="ctr" defTabSz="457200" rtl="0" eaLnBrk="0" fontAlgn="base" hangingPunct="0">
        <a:spcBef>
          <a:spcPct val="0"/>
        </a:spcBef>
        <a:spcAft>
          <a:spcPct val="0"/>
        </a:spcAft>
        <a:defRPr sz="4400">
          <a:solidFill>
            <a:schemeClr val="tx1"/>
          </a:solidFill>
          <a:latin typeface="Arial Rounded MT Bold"/>
        </a:defRPr>
      </a:lvl4pPr>
      <a:lvl5pPr algn="ctr" defTabSz="457200" rtl="0" eaLnBrk="0" fontAlgn="base" hangingPunct="0">
        <a:spcBef>
          <a:spcPct val="0"/>
        </a:spcBef>
        <a:spcAft>
          <a:spcPct val="0"/>
        </a:spcAft>
        <a:defRPr sz="4400">
          <a:solidFill>
            <a:schemeClr val="tx1"/>
          </a:solidFill>
          <a:latin typeface="Arial Rounded MT Bold"/>
        </a:defRPr>
      </a:lvl5pPr>
      <a:lvl6pPr marL="457200" algn="ctr" defTabSz="457200" rtl="0" fontAlgn="base">
        <a:spcBef>
          <a:spcPct val="0"/>
        </a:spcBef>
        <a:spcAft>
          <a:spcPct val="0"/>
        </a:spcAft>
        <a:defRPr sz="4400">
          <a:solidFill>
            <a:schemeClr val="tx1"/>
          </a:solidFill>
          <a:latin typeface="Arial Rounded MT Bold"/>
        </a:defRPr>
      </a:lvl6pPr>
      <a:lvl7pPr marL="914400" algn="ctr" defTabSz="457200" rtl="0" fontAlgn="base">
        <a:spcBef>
          <a:spcPct val="0"/>
        </a:spcBef>
        <a:spcAft>
          <a:spcPct val="0"/>
        </a:spcAft>
        <a:defRPr sz="4400">
          <a:solidFill>
            <a:schemeClr val="tx1"/>
          </a:solidFill>
          <a:latin typeface="Arial Rounded MT Bold"/>
        </a:defRPr>
      </a:lvl7pPr>
      <a:lvl8pPr marL="1371600" algn="ctr" defTabSz="457200" rtl="0" fontAlgn="base">
        <a:spcBef>
          <a:spcPct val="0"/>
        </a:spcBef>
        <a:spcAft>
          <a:spcPct val="0"/>
        </a:spcAft>
        <a:defRPr sz="4400">
          <a:solidFill>
            <a:schemeClr val="tx1"/>
          </a:solidFill>
          <a:latin typeface="Arial Rounded MT Bold"/>
        </a:defRPr>
      </a:lvl8pPr>
      <a:lvl9pPr marL="1828800" algn="ctr" defTabSz="457200" rtl="0" fontAlgn="base">
        <a:spcBef>
          <a:spcPct val="0"/>
        </a:spcBef>
        <a:spcAft>
          <a:spcPct val="0"/>
        </a:spcAft>
        <a:defRPr sz="4400">
          <a:solidFill>
            <a:schemeClr val="tx1"/>
          </a:solidFill>
          <a:latin typeface="Arial Rounded MT Bold"/>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995363"/>
            <a:ext cx="82296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endParaRPr lang="en-US" altLang="en-US" smtClean="0"/>
          </a:p>
        </p:txBody>
      </p:sp>
      <p:sp>
        <p:nvSpPr>
          <p:cNvPr id="4099" name="Text Placeholder 2"/>
          <p:cNvSpPr>
            <a:spLocks noGrp="1"/>
          </p:cNvSpPr>
          <p:nvPr>
            <p:ph type="body" idx="1"/>
          </p:nvPr>
        </p:nvSpPr>
        <p:spPr bwMode="auto">
          <a:xfrm>
            <a:off x="457200" y="1908175"/>
            <a:ext cx="82296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2683B94-FA36-4CA1-A38E-7F76EC92E51C}" type="slidenum">
              <a:rPr lang="en-US" altLang="en-US"/>
              <a:pPr/>
              <a:t>‹#›</a:t>
            </a:fld>
            <a:endParaRPr lang="en-US" altLang="en-US"/>
          </a:p>
        </p:txBody>
      </p:sp>
      <p:pic>
        <p:nvPicPr>
          <p:cNvPr id="4101" name="Picture 6" descr="power_point_eng_insid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2" r:id="rId1"/>
    <p:sldLayoutId id="2147485603"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8975" y="1727200"/>
            <a:ext cx="7997825" cy="2162175"/>
          </a:xfrm>
          <a:solidFill>
            <a:schemeClr val="bg1"/>
          </a:solidFill>
          <a:ln w="38100"/>
        </p:spPr>
        <p:txBody>
          <a:bodyPr/>
          <a:lstStyle/>
          <a:p>
            <a:pPr eaLnBrk="1" hangingPunct="1">
              <a:defRPr/>
            </a:pPr>
            <a:r>
              <a:rPr lang="en-CA" sz="3600" dirty="0" smtClean="0">
                <a:effectLst>
                  <a:outerShdw blurRad="38100" dist="38100" dir="2700000" algn="tl">
                    <a:srgbClr val="000000">
                      <a:alpha val="43137"/>
                    </a:srgbClr>
                  </a:outerShdw>
                </a:effectLst>
                <a:latin typeface="Arial" pitchFamily="34" charset="0"/>
                <a:ea typeface="+mn-ea"/>
                <a:cs typeface="Arial" pitchFamily="34" charset="0"/>
              </a:rPr>
              <a:t>Rail Safety Oversight Policy &amp; the AMPs Program</a:t>
            </a:r>
            <a:endParaRPr lang="en-CA" sz="3200" i="1" dirty="0" smtClean="0">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6147" name="Subtitle 2"/>
          <p:cNvSpPr>
            <a:spLocks noGrp="1"/>
          </p:cNvSpPr>
          <p:nvPr>
            <p:ph type="subTitle" idx="1"/>
          </p:nvPr>
        </p:nvSpPr>
        <p:spPr>
          <a:xfrm>
            <a:off x="4294188" y="4467225"/>
            <a:ext cx="4849812" cy="1171575"/>
          </a:xfrm>
        </p:spPr>
        <p:txBody>
          <a:bodyPr/>
          <a:lstStyle/>
          <a:p>
            <a:pPr eaLnBrk="1" hangingPunct="1">
              <a:spcBef>
                <a:spcPct val="0"/>
              </a:spcBef>
              <a:defRPr/>
            </a:pPr>
            <a:r>
              <a:rPr lang="en-CA" sz="2400" dirty="0" smtClean="0">
                <a:solidFill>
                  <a:schemeClr val="bg1"/>
                </a:solidFill>
                <a:effectLst>
                  <a:outerShdw blurRad="38100" dist="38100" dir="2700000" algn="tl">
                    <a:srgbClr val="000000">
                      <a:alpha val="43137"/>
                    </a:srgbClr>
                  </a:outerShdw>
                </a:effectLst>
              </a:rPr>
              <a:t>For Presentation to the Railway Association of Canada</a:t>
            </a:r>
          </a:p>
          <a:p>
            <a:pPr eaLnBrk="1" hangingPunct="1">
              <a:spcBef>
                <a:spcPct val="0"/>
              </a:spcBef>
              <a:defRPr/>
            </a:pPr>
            <a:r>
              <a:rPr lang="en-CA" sz="2400" dirty="0" smtClean="0">
                <a:solidFill>
                  <a:schemeClr val="bg1"/>
                </a:solidFill>
                <a:effectLst>
                  <a:outerShdw blurRad="38100" dist="38100" dir="2700000" algn="tl">
                    <a:srgbClr val="000000">
                      <a:alpha val="43137"/>
                    </a:srgbClr>
                  </a:outerShdw>
                </a:effectLst>
              </a:rPr>
              <a:t>July 2015</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4892D6-8DE2-4C60-B4C4-54960E9CE8DA}" type="slidenum">
              <a:rPr lang="en-US" altLang="en-US">
                <a:solidFill>
                  <a:srgbClr val="898989"/>
                </a:solidFill>
                <a:latin typeface="Calibri" panose="020F0502020204030204" pitchFamily="34" charset="0"/>
              </a:rPr>
              <a:pPr eaLnBrk="1" hangingPunct="1"/>
              <a:t>1</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C4B1EE-6363-4C03-8C30-0B437A03639F}" type="slidenum">
              <a:rPr lang="en-US" altLang="en-US">
                <a:solidFill>
                  <a:srgbClr val="898989"/>
                </a:solidFill>
                <a:latin typeface="Calibri" panose="020F0502020204030204" pitchFamily="34" charset="0"/>
              </a:rPr>
              <a:pPr eaLnBrk="1" hangingPunct="1"/>
              <a:t>10</a:t>
            </a:fld>
            <a:endParaRPr lang="en-US" altLang="en-US">
              <a:solidFill>
                <a:srgbClr val="898989"/>
              </a:solidFill>
              <a:latin typeface="Calibri" panose="020F0502020204030204" pitchFamily="34" charset="0"/>
            </a:endParaRPr>
          </a:p>
        </p:txBody>
      </p:sp>
      <p:graphicFrame>
        <p:nvGraphicFramePr>
          <p:cNvPr id="3" name="Tableau 2"/>
          <p:cNvGraphicFramePr>
            <a:graphicFrameLocks noGrp="1"/>
          </p:cNvGraphicFramePr>
          <p:nvPr/>
        </p:nvGraphicFramePr>
        <p:xfrm>
          <a:off x="490538" y="809625"/>
          <a:ext cx="8229600" cy="5651500"/>
        </p:xfrm>
        <a:graphic>
          <a:graphicData uri="http://schemas.openxmlformats.org/drawingml/2006/table">
            <a:tbl>
              <a:tblPr/>
              <a:tblGrid>
                <a:gridCol w="381521"/>
                <a:gridCol w="1487207"/>
                <a:gridCol w="1446176"/>
                <a:gridCol w="1563522"/>
                <a:gridCol w="1695821"/>
                <a:gridCol w="1655353"/>
              </a:tblGrid>
              <a:tr h="1814257">
                <a:tc>
                  <a:txBody>
                    <a:bodyPr/>
                    <a:lstStyle/>
                    <a:p>
                      <a:pPr algn="ctr">
                        <a:spcAft>
                          <a:spcPts val="0"/>
                        </a:spcAft>
                      </a:pPr>
                      <a:endParaRPr lang="en-CA" sz="1600" b="0" kern="1200" dirty="0" smtClean="0">
                        <a:solidFill>
                          <a:srgbClr val="000000"/>
                        </a:solidFill>
                        <a:latin typeface="Aharoni" pitchFamily="2" charset="-79"/>
                        <a:ea typeface="Times New Roman"/>
                        <a:cs typeface="Aharoni" pitchFamily="2" charset="-79"/>
                      </a:endParaRPr>
                    </a:p>
                    <a:p>
                      <a:pPr algn="ctr">
                        <a:spcAft>
                          <a:spcPts val="0"/>
                        </a:spcAft>
                      </a:pPr>
                      <a:r>
                        <a:rPr lang="en-CA" sz="1600" b="0" kern="1200" dirty="0" smtClean="0">
                          <a:solidFill>
                            <a:srgbClr val="000000"/>
                          </a:solidFill>
                          <a:latin typeface="Aharoni" pitchFamily="2" charset="-79"/>
                          <a:ea typeface="Times New Roman"/>
                          <a:cs typeface="Aharoni" pitchFamily="2" charset="-79"/>
                        </a:rPr>
                        <a:t>A</a:t>
                      </a:r>
                      <a:endParaRPr lang="en-CA" sz="1400" b="0" dirty="0">
                        <a:latin typeface="Aharoni" pitchFamily="2" charset="-79"/>
                        <a:ea typeface="Calibri"/>
                        <a:cs typeface="Aharoni" pitchFamily="2" charset="-79"/>
                      </a:endParaRPr>
                    </a:p>
                    <a:p>
                      <a:pPr algn="ctr">
                        <a:spcAft>
                          <a:spcPts val="0"/>
                        </a:spcAft>
                      </a:pPr>
                      <a:r>
                        <a:rPr lang="en-CA" sz="1600" b="0" kern="1200" dirty="0">
                          <a:solidFill>
                            <a:srgbClr val="000000"/>
                          </a:solidFill>
                          <a:latin typeface="Aharoni" pitchFamily="2" charset="-79"/>
                          <a:ea typeface="Times New Roman"/>
                          <a:cs typeface="Aharoni" pitchFamily="2" charset="-79"/>
                        </a:rPr>
                        <a:t>C</a:t>
                      </a:r>
                      <a:endParaRPr lang="en-CA" sz="1400" b="0" dirty="0">
                        <a:latin typeface="Aharoni" pitchFamily="2" charset="-79"/>
                        <a:ea typeface="Calibri"/>
                        <a:cs typeface="Aharoni" pitchFamily="2" charset="-79"/>
                      </a:endParaRPr>
                    </a:p>
                    <a:p>
                      <a:pPr algn="ctr">
                        <a:spcAft>
                          <a:spcPts val="0"/>
                        </a:spcAft>
                      </a:pPr>
                      <a:r>
                        <a:rPr lang="en-CA" sz="1600" b="0" kern="1200" dirty="0">
                          <a:solidFill>
                            <a:srgbClr val="000000"/>
                          </a:solidFill>
                          <a:latin typeface="Aharoni" pitchFamily="2" charset="-79"/>
                          <a:ea typeface="Times New Roman"/>
                          <a:cs typeface="Aharoni" pitchFamily="2" charset="-79"/>
                        </a:rPr>
                        <a:t>T</a:t>
                      </a:r>
                      <a:endParaRPr lang="en-CA" sz="1400" b="0" dirty="0">
                        <a:latin typeface="Aharoni" pitchFamily="2" charset="-79"/>
                        <a:ea typeface="Calibri"/>
                        <a:cs typeface="Aharoni" pitchFamily="2" charset="-79"/>
                      </a:endParaRPr>
                    </a:p>
                    <a:p>
                      <a:pPr algn="ctr">
                        <a:spcAft>
                          <a:spcPts val="0"/>
                        </a:spcAft>
                      </a:pPr>
                      <a:r>
                        <a:rPr lang="en-CA" sz="1600" b="0" kern="1200" dirty="0">
                          <a:solidFill>
                            <a:srgbClr val="000000"/>
                          </a:solidFill>
                          <a:latin typeface="Aharoni" pitchFamily="2" charset="-79"/>
                          <a:ea typeface="Times New Roman"/>
                          <a:cs typeface="Aharoni" pitchFamily="2" charset="-79"/>
                        </a:rPr>
                        <a:t>I</a:t>
                      </a:r>
                      <a:endParaRPr lang="en-CA" sz="1400" b="0" dirty="0">
                        <a:latin typeface="Aharoni" pitchFamily="2" charset="-79"/>
                        <a:ea typeface="Calibri"/>
                        <a:cs typeface="Aharoni" pitchFamily="2" charset="-79"/>
                      </a:endParaRPr>
                    </a:p>
                    <a:p>
                      <a:pPr algn="ctr">
                        <a:spcAft>
                          <a:spcPts val="0"/>
                        </a:spcAft>
                      </a:pPr>
                      <a:r>
                        <a:rPr lang="en-CA" sz="1600" b="0" kern="1200" dirty="0">
                          <a:solidFill>
                            <a:srgbClr val="000000"/>
                          </a:solidFill>
                          <a:latin typeface="Aharoni" pitchFamily="2" charset="-79"/>
                          <a:ea typeface="Times New Roman"/>
                          <a:cs typeface="Aharoni" pitchFamily="2" charset="-79"/>
                        </a:rPr>
                        <a:t>O</a:t>
                      </a:r>
                      <a:endParaRPr lang="en-CA" sz="1400" b="0" dirty="0">
                        <a:latin typeface="Aharoni" pitchFamily="2" charset="-79"/>
                        <a:ea typeface="Calibri"/>
                        <a:cs typeface="Aharoni" pitchFamily="2" charset="-79"/>
                      </a:endParaRPr>
                    </a:p>
                    <a:p>
                      <a:pPr algn="ctr">
                        <a:spcAft>
                          <a:spcPts val="0"/>
                        </a:spcAft>
                      </a:pPr>
                      <a:r>
                        <a:rPr lang="en-CA" sz="1600" b="1" kern="1200" dirty="0">
                          <a:solidFill>
                            <a:srgbClr val="000000"/>
                          </a:solidFill>
                          <a:latin typeface="Aharoni" pitchFamily="2" charset="-79"/>
                          <a:ea typeface="Times New Roman"/>
                          <a:cs typeface="Aharoni" pitchFamily="2" charset="-79"/>
                        </a:rPr>
                        <a:t>N</a:t>
                      </a:r>
                      <a:endParaRPr lang="en-CA" sz="1400" dirty="0">
                        <a:latin typeface="Aharoni" pitchFamily="2" charset="-79"/>
                        <a:ea typeface="Calibri"/>
                        <a:cs typeface="Aharoni" pitchFamily="2" charset="-79"/>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endParaRPr lang="en-CA" sz="1600" b="1" kern="1200" dirty="0" smtClean="0">
                        <a:solidFill>
                          <a:srgbClr val="000000"/>
                        </a:solidFill>
                        <a:latin typeface="Aharoni" pitchFamily="2" charset="-79"/>
                        <a:ea typeface="Times New Roman"/>
                        <a:cs typeface="Aharoni" pitchFamily="2" charset="-79"/>
                      </a:endParaRPr>
                    </a:p>
                    <a:p>
                      <a:pPr algn="ctr">
                        <a:spcAft>
                          <a:spcPts val="0"/>
                        </a:spcAft>
                      </a:pPr>
                      <a:r>
                        <a:rPr lang="en-CA" sz="1600" b="1" kern="1200" dirty="0" smtClean="0">
                          <a:solidFill>
                            <a:srgbClr val="000000"/>
                          </a:solidFill>
                          <a:latin typeface="Aharoni" pitchFamily="2" charset="-79"/>
                          <a:ea typeface="Times New Roman"/>
                          <a:cs typeface="Aharoni" pitchFamily="2" charset="-79"/>
                        </a:rPr>
                        <a:t>Letter of Non-Compliance</a:t>
                      </a:r>
                      <a:endParaRPr lang="en-CA" sz="1600" b="1" kern="1200" dirty="0">
                        <a:solidFill>
                          <a:srgbClr val="000000"/>
                        </a:solidFill>
                        <a:latin typeface="Aharoni" pitchFamily="2" charset="-79"/>
                        <a:ea typeface="Times New Roman"/>
                        <a:cs typeface="Aharoni" pitchFamily="2" charset="-79"/>
                      </a:endParaRPr>
                    </a:p>
                  </a:txBody>
                  <a:tcPr marL="88401" marR="88401" marT="44199" marB="44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100" dirty="0">
                        <a:latin typeface="Aharoni" pitchFamily="2" charset="-79"/>
                        <a:ea typeface="Calibri"/>
                        <a:cs typeface="Aharoni" pitchFamily="2" charset="-79"/>
                      </a:endParaRPr>
                    </a:p>
                    <a:p>
                      <a:pPr algn="ctr">
                        <a:spcAft>
                          <a:spcPts val="0"/>
                        </a:spcAft>
                      </a:pPr>
                      <a:r>
                        <a:rPr lang="en-CA" sz="1600" b="1" kern="1200" dirty="0" smtClean="0">
                          <a:solidFill>
                            <a:srgbClr val="000000"/>
                          </a:solidFill>
                          <a:latin typeface="Aharoni" pitchFamily="2" charset="-79"/>
                          <a:ea typeface="Times New Roman"/>
                          <a:cs typeface="Aharoni" pitchFamily="2" charset="-79"/>
                        </a:rPr>
                        <a:t>Letter </a:t>
                      </a:r>
                      <a:r>
                        <a:rPr lang="en-CA" sz="1600" b="1" kern="1200" dirty="0">
                          <a:solidFill>
                            <a:srgbClr val="000000"/>
                          </a:solidFill>
                          <a:latin typeface="Aharoni" pitchFamily="2" charset="-79"/>
                          <a:ea typeface="Times New Roman"/>
                          <a:cs typeface="Aharoni" pitchFamily="2" charset="-79"/>
                        </a:rPr>
                        <a:t>of Warning:</a:t>
                      </a:r>
                      <a:endParaRPr lang="en-CA" sz="2000" dirty="0">
                        <a:latin typeface="Aharoni" pitchFamily="2" charset="-79"/>
                        <a:ea typeface="Calibri"/>
                        <a:cs typeface="Aharoni" pitchFamily="2" charset="-79"/>
                      </a:endParaRPr>
                    </a:p>
                    <a:p>
                      <a:pPr algn="ctr">
                        <a:spcAft>
                          <a:spcPts val="0"/>
                        </a:spcAft>
                      </a:pPr>
                      <a:r>
                        <a:rPr lang="en-CA" sz="1600" b="1" kern="1200" dirty="0">
                          <a:solidFill>
                            <a:srgbClr val="000000"/>
                          </a:solidFill>
                          <a:latin typeface="Aharoni" pitchFamily="2" charset="-79"/>
                          <a:ea typeface="Times New Roman"/>
                          <a:cs typeface="Aharoni" pitchFamily="2" charset="-79"/>
                        </a:rPr>
                        <a:t>AMP</a:t>
                      </a:r>
                      <a:endParaRPr lang="en-CA" sz="2000" dirty="0">
                        <a:latin typeface="Aharoni" pitchFamily="2" charset="-79"/>
                        <a:ea typeface="Calibri"/>
                        <a:cs typeface="Aharoni" pitchFamily="2" charset="-79"/>
                      </a:endParaRPr>
                    </a:p>
                  </a:txBody>
                  <a:tcPr marL="88401" marR="88401" marT="44199" marB="44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100" dirty="0">
                        <a:latin typeface="Aharoni" pitchFamily="2" charset="-79"/>
                        <a:ea typeface="Calibri"/>
                        <a:cs typeface="Aharoni" pitchFamily="2" charset="-79"/>
                      </a:endParaRPr>
                    </a:p>
                    <a:p>
                      <a:pPr algn="ctr">
                        <a:spcAft>
                          <a:spcPts val="0"/>
                        </a:spcAft>
                      </a:pPr>
                      <a:r>
                        <a:rPr lang="en-CA" sz="1800" b="1" kern="1200" dirty="0">
                          <a:solidFill>
                            <a:srgbClr val="000000"/>
                          </a:solidFill>
                          <a:latin typeface="Aharoni" pitchFamily="2" charset="-79"/>
                          <a:ea typeface="Times New Roman"/>
                          <a:cs typeface="Aharoni" pitchFamily="2" charset="-79"/>
                        </a:rPr>
                        <a:t>Notice of Violation:</a:t>
                      </a:r>
                      <a:endParaRPr lang="en-CA" sz="2400" dirty="0">
                        <a:latin typeface="Aharoni" pitchFamily="2" charset="-79"/>
                        <a:ea typeface="Calibri"/>
                        <a:cs typeface="Aharoni" pitchFamily="2" charset="-79"/>
                      </a:endParaRPr>
                    </a:p>
                    <a:p>
                      <a:pPr algn="ctr">
                        <a:spcAft>
                          <a:spcPts val="0"/>
                        </a:spcAft>
                      </a:pPr>
                      <a:r>
                        <a:rPr lang="en-CA" sz="1800" b="1" kern="1200" dirty="0">
                          <a:solidFill>
                            <a:srgbClr val="000000"/>
                          </a:solidFill>
                          <a:latin typeface="Aharoni" pitchFamily="2" charset="-79"/>
                          <a:ea typeface="Times New Roman"/>
                          <a:cs typeface="Aharoni" pitchFamily="2" charset="-79"/>
                        </a:rPr>
                        <a:t>AMP</a:t>
                      </a:r>
                      <a:endParaRPr lang="en-CA" sz="1100" dirty="0">
                        <a:latin typeface="Aharoni" pitchFamily="2" charset="-79"/>
                        <a:ea typeface="Calibri"/>
                        <a:cs typeface="Aharoni" pitchFamily="2" charset="-79"/>
                      </a:endParaRPr>
                    </a:p>
                  </a:txBody>
                  <a:tcPr marL="88401" marR="88401" marT="44199" marB="44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endParaRPr lang="en-CA" sz="1100" dirty="0">
                        <a:latin typeface="Aharoni" pitchFamily="2" charset="-79"/>
                        <a:ea typeface="Calibri"/>
                        <a:cs typeface="Aharoni" pitchFamily="2" charset="-79"/>
                      </a:endParaRPr>
                    </a:p>
                    <a:p>
                      <a:pPr algn="ctr">
                        <a:spcAft>
                          <a:spcPts val="0"/>
                        </a:spcAft>
                      </a:pPr>
                      <a:r>
                        <a:rPr lang="en-CA" sz="1600" b="1" kern="1200" dirty="0" smtClean="0">
                          <a:solidFill>
                            <a:srgbClr val="000000"/>
                          </a:solidFill>
                          <a:latin typeface="Aharoni" pitchFamily="2" charset="-79"/>
                          <a:ea typeface="Times New Roman"/>
                          <a:cs typeface="Aharoni" pitchFamily="2" charset="-79"/>
                        </a:rPr>
                        <a:t>Letter </a:t>
                      </a:r>
                      <a:r>
                        <a:rPr lang="en-CA" sz="1600" b="1" kern="1200" dirty="0">
                          <a:solidFill>
                            <a:srgbClr val="000000"/>
                          </a:solidFill>
                          <a:latin typeface="Aharoni" pitchFamily="2" charset="-79"/>
                          <a:ea typeface="Times New Roman"/>
                          <a:cs typeface="Aharoni" pitchFamily="2" charset="-79"/>
                        </a:rPr>
                        <a:t>of Warning for Suspending or Cancelling a ROC</a:t>
                      </a:r>
                      <a:endParaRPr lang="en-CA" sz="2000" dirty="0">
                        <a:latin typeface="Aharoni" pitchFamily="2" charset="-79"/>
                        <a:ea typeface="Calibri"/>
                        <a:cs typeface="Aharoni" pitchFamily="2" charset="-79"/>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endParaRPr lang="en-CA" sz="1100" dirty="0">
                        <a:latin typeface="Aharoni" pitchFamily="2" charset="-79"/>
                        <a:ea typeface="Calibri"/>
                        <a:cs typeface="Aharoni" pitchFamily="2" charset="-79"/>
                      </a:endParaRPr>
                    </a:p>
                    <a:p>
                      <a:pPr algn="ctr">
                        <a:spcAft>
                          <a:spcPts val="0"/>
                        </a:spcAft>
                      </a:pPr>
                      <a:r>
                        <a:rPr lang="en-CA" sz="1600" b="1" kern="1200" dirty="0">
                          <a:solidFill>
                            <a:srgbClr val="000000"/>
                          </a:solidFill>
                          <a:latin typeface="Aharoni" pitchFamily="2" charset="-79"/>
                          <a:ea typeface="Times New Roman"/>
                          <a:cs typeface="Aharoni" pitchFamily="2" charset="-79"/>
                        </a:rPr>
                        <a:t>Prosecution</a:t>
                      </a:r>
                      <a:endParaRPr lang="en-CA" sz="2000" dirty="0">
                        <a:latin typeface="Aharoni" pitchFamily="2" charset="-79"/>
                        <a:ea typeface="Calibri"/>
                        <a:cs typeface="Aharoni" pitchFamily="2" charset="-79"/>
                      </a:endParaRPr>
                    </a:p>
                    <a:p>
                      <a:pPr algn="ctr">
                        <a:spcAft>
                          <a:spcPts val="0"/>
                        </a:spcAft>
                      </a:pPr>
                      <a:r>
                        <a:rPr lang="en-CA" sz="1600" b="1" kern="1200" dirty="0">
                          <a:solidFill>
                            <a:srgbClr val="000000"/>
                          </a:solidFill>
                          <a:latin typeface="Aharoni" pitchFamily="2" charset="-79"/>
                          <a:ea typeface="Times New Roman"/>
                          <a:cs typeface="Aharoni" pitchFamily="2" charset="-79"/>
                        </a:rPr>
                        <a:t>and/or</a:t>
                      </a:r>
                      <a:endParaRPr lang="en-CA" sz="2000" dirty="0">
                        <a:latin typeface="Aharoni" pitchFamily="2" charset="-79"/>
                        <a:ea typeface="Calibri"/>
                        <a:cs typeface="Aharoni" pitchFamily="2" charset="-79"/>
                      </a:endParaRPr>
                    </a:p>
                    <a:p>
                      <a:pPr algn="ctr">
                        <a:spcAft>
                          <a:spcPts val="0"/>
                        </a:spcAft>
                      </a:pPr>
                      <a:r>
                        <a:rPr lang="en-CA" sz="1600" b="1" kern="1200" dirty="0">
                          <a:solidFill>
                            <a:srgbClr val="000000"/>
                          </a:solidFill>
                          <a:latin typeface="Aharoni" pitchFamily="2" charset="-79"/>
                          <a:ea typeface="Times New Roman"/>
                          <a:cs typeface="Aharoni" pitchFamily="2" charset="-79"/>
                        </a:rPr>
                        <a:t>Suspend or Cancel the ROC</a:t>
                      </a:r>
                      <a:endParaRPr lang="en-CA" sz="2000" dirty="0">
                        <a:latin typeface="Aharoni" pitchFamily="2" charset="-79"/>
                        <a:ea typeface="Calibri"/>
                        <a:cs typeface="Aharoni" pitchFamily="2" charset="-79"/>
                      </a:endParaRPr>
                    </a:p>
                  </a:txBody>
                  <a:tcPr marL="88401" marR="88401" marT="44199" marB="44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837243">
                <a:tc>
                  <a:txBody>
                    <a:bodyPr/>
                    <a:lstStyle/>
                    <a:p>
                      <a:pPr algn="ctr">
                        <a:spcAft>
                          <a:spcPts val="0"/>
                        </a:spcAft>
                      </a:pPr>
                      <a:endParaRPr lang="en-CA" sz="1100" kern="1200" dirty="0">
                        <a:solidFill>
                          <a:srgbClr val="000000"/>
                        </a:solidFill>
                        <a:latin typeface="Aharoni" pitchFamily="2" charset="-79"/>
                        <a:ea typeface="Times New Roman"/>
                        <a:cs typeface="Aharoni" pitchFamily="2" charset="-79"/>
                      </a:endParaRPr>
                    </a:p>
                    <a:p>
                      <a:pPr algn="ctr">
                        <a:spcAft>
                          <a:spcPts val="0"/>
                        </a:spcAft>
                      </a:pPr>
                      <a:endParaRPr lang="en-CA" sz="1600" b="1" kern="1200" dirty="0" smtClean="0">
                        <a:solidFill>
                          <a:srgbClr val="000000"/>
                        </a:solidFill>
                        <a:latin typeface="Aharoni" pitchFamily="2" charset="-79"/>
                        <a:ea typeface="Times New Roman"/>
                        <a:cs typeface="Aharoni" pitchFamily="2" charset="-79"/>
                      </a:endParaRPr>
                    </a:p>
                    <a:p>
                      <a:pPr algn="ctr">
                        <a:spcAft>
                          <a:spcPts val="0"/>
                        </a:spcAft>
                      </a:pPr>
                      <a:r>
                        <a:rPr lang="en-CA" sz="1600" b="1" kern="1200" dirty="0" smtClean="0">
                          <a:solidFill>
                            <a:srgbClr val="000000"/>
                          </a:solidFill>
                          <a:latin typeface="Aharoni" pitchFamily="2" charset="-79"/>
                          <a:ea typeface="Times New Roman"/>
                          <a:cs typeface="Aharoni" pitchFamily="2" charset="-79"/>
                        </a:rPr>
                        <a:t>I</a:t>
                      </a:r>
                      <a:endParaRPr lang="en-CA" sz="1400" dirty="0">
                        <a:latin typeface="Aharoni" pitchFamily="2" charset="-79"/>
                        <a:ea typeface="Calibri"/>
                        <a:cs typeface="Aharoni" pitchFamily="2" charset="-79"/>
                      </a:endParaRPr>
                    </a:p>
                    <a:p>
                      <a:pPr algn="ctr">
                        <a:spcAft>
                          <a:spcPts val="0"/>
                        </a:spcAft>
                      </a:pPr>
                      <a:r>
                        <a:rPr lang="en-CA" sz="1600" b="1" kern="1200" dirty="0">
                          <a:solidFill>
                            <a:srgbClr val="000000"/>
                          </a:solidFill>
                          <a:latin typeface="Aharoni" pitchFamily="2" charset="-79"/>
                          <a:ea typeface="Times New Roman"/>
                          <a:cs typeface="Aharoni" pitchFamily="2" charset="-79"/>
                        </a:rPr>
                        <a:t>S</a:t>
                      </a:r>
                      <a:endParaRPr lang="en-CA" sz="1400" dirty="0">
                        <a:latin typeface="Aharoni" pitchFamily="2" charset="-79"/>
                        <a:ea typeface="Calibri"/>
                        <a:cs typeface="Aharoni" pitchFamily="2" charset="-79"/>
                      </a:endParaRPr>
                    </a:p>
                    <a:p>
                      <a:pPr algn="ctr">
                        <a:spcAft>
                          <a:spcPts val="0"/>
                        </a:spcAft>
                      </a:pPr>
                      <a:r>
                        <a:rPr lang="en-CA" sz="1600" b="1" kern="1200" dirty="0">
                          <a:solidFill>
                            <a:srgbClr val="000000"/>
                          </a:solidFill>
                          <a:latin typeface="Aharoni" pitchFamily="2" charset="-79"/>
                          <a:ea typeface="Times New Roman"/>
                          <a:cs typeface="Aharoni" pitchFamily="2" charset="-79"/>
                        </a:rPr>
                        <a:t>S</a:t>
                      </a:r>
                      <a:endParaRPr lang="en-CA" sz="1400" dirty="0">
                        <a:latin typeface="Aharoni" pitchFamily="2" charset="-79"/>
                        <a:ea typeface="Calibri"/>
                        <a:cs typeface="Aharoni" pitchFamily="2" charset="-79"/>
                      </a:endParaRPr>
                    </a:p>
                    <a:p>
                      <a:pPr algn="ctr">
                        <a:spcAft>
                          <a:spcPts val="0"/>
                        </a:spcAft>
                      </a:pPr>
                      <a:r>
                        <a:rPr lang="en-CA" sz="1600" b="1" kern="1200" dirty="0">
                          <a:solidFill>
                            <a:srgbClr val="000000"/>
                          </a:solidFill>
                          <a:latin typeface="Aharoni" pitchFamily="2" charset="-79"/>
                          <a:ea typeface="Times New Roman"/>
                          <a:cs typeface="Aharoni" pitchFamily="2" charset="-79"/>
                        </a:rPr>
                        <a:t>U</a:t>
                      </a:r>
                      <a:endParaRPr lang="en-CA" sz="1400" dirty="0">
                        <a:latin typeface="Aharoni" pitchFamily="2" charset="-79"/>
                        <a:ea typeface="Calibri"/>
                        <a:cs typeface="Aharoni" pitchFamily="2" charset="-79"/>
                      </a:endParaRPr>
                    </a:p>
                    <a:p>
                      <a:pPr algn="ctr">
                        <a:spcAft>
                          <a:spcPts val="0"/>
                        </a:spcAft>
                      </a:pPr>
                      <a:r>
                        <a:rPr lang="en-CA" sz="1600" b="1" kern="1200" dirty="0">
                          <a:solidFill>
                            <a:srgbClr val="000000"/>
                          </a:solidFill>
                          <a:latin typeface="Aharoni" pitchFamily="2" charset="-79"/>
                          <a:ea typeface="Times New Roman"/>
                          <a:cs typeface="Aharoni" pitchFamily="2" charset="-79"/>
                        </a:rPr>
                        <a:t>E</a:t>
                      </a:r>
                      <a:endParaRPr lang="en-CA" sz="1100" dirty="0">
                        <a:latin typeface="Aharoni" pitchFamily="2" charset="-79"/>
                        <a:ea typeface="Calibri"/>
                        <a:cs typeface="Aharoni" pitchFamily="2" charset="-79"/>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spcAft>
                          <a:spcPts val="0"/>
                        </a:spcAft>
                      </a:pPr>
                      <a:endParaRPr lang="en-CA" sz="1100" dirty="0" smtClean="0">
                        <a:latin typeface="Aharoni" pitchFamily="2" charset="-79"/>
                        <a:ea typeface="Calibri"/>
                        <a:cs typeface="Aharoni" pitchFamily="2" charset="-79"/>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CA" sz="1400" kern="1200" dirty="0" smtClean="0">
                          <a:solidFill>
                            <a:srgbClr val="000000"/>
                          </a:solidFill>
                          <a:latin typeface="Aharoni" pitchFamily="2" charset="-79"/>
                          <a:ea typeface="Times New Roman"/>
                          <a:cs typeface="Aharoni" pitchFamily="2" charset="-79"/>
                        </a:rPr>
                        <a:t>Non-compliance with any designated provision of the RSA, regulations and rules, orders from the Minister or from the RSI, Emergency directives as well as conditions on the ROC</a:t>
                      </a:r>
                    </a:p>
                    <a:p>
                      <a:pPr algn="ctr">
                        <a:spcAft>
                          <a:spcPts val="0"/>
                        </a:spcAft>
                      </a:pPr>
                      <a:endParaRPr lang="en-CA" sz="1100" dirty="0">
                        <a:latin typeface="Aharoni" pitchFamily="2" charset="-79"/>
                        <a:ea typeface="Calibri"/>
                        <a:cs typeface="Aharoni" pitchFamily="2" charset="-79"/>
                      </a:endParaRPr>
                    </a:p>
                  </a:txBody>
                  <a:tcPr marL="88401" marR="88401" marT="44199" marB="441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000" kern="1200" dirty="0">
                        <a:solidFill>
                          <a:srgbClr val="000000"/>
                        </a:solidFill>
                        <a:latin typeface="Aharoni" pitchFamily="2" charset="-79"/>
                        <a:ea typeface="Times New Roman"/>
                        <a:cs typeface="Aharoni" pitchFamily="2" charset="-79"/>
                      </a:endParaRPr>
                    </a:p>
                    <a:p>
                      <a:pPr algn="ctr">
                        <a:spcAft>
                          <a:spcPts val="0"/>
                        </a:spcAft>
                      </a:pPr>
                      <a:r>
                        <a:rPr lang="en-CA" sz="1400" kern="1200" dirty="0">
                          <a:solidFill>
                            <a:srgbClr val="000000"/>
                          </a:solidFill>
                          <a:latin typeface="Aharoni" pitchFamily="2" charset="-79"/>
                          <a:ea typeface="Times New Roman"/>
                          <a:cs typeface="Aharoni" pitchFamily="2" charset="-79"/>
                        </a:rPr>
                        <a:t>Non-compliance with any designated provision of the RSA, regulations and rules, orders from the Minister or from the RSI, Emergency directives as well as conditions on the ROC</a:t>
                      </a:r>
                      <a:endParaRPr lang="en-CA" sz="1100" dirty="0">
                        <a:latin typeface="Aharoni" pitchFamily="2" charset="-79"/>
                        <a:ea typeface="Calibri"/>
                        <a:cs typeface="Aharoni" pitchFamily="2" charset="-79"/>
                      </a:endParaRPr>
                    </a:p>
                  </a:txBody>
                  <a:tcPr marL="88401" marR="88401" marT="44199" marB="441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CA" sz="1400" kern="1200" dirty="0">
                          <a:solidFill>
                            <a:srgbClr val="000000"/>
                          </a:solidFill>
                          <a:latin typeface="Aharoni" pitchFamily="2" charset="-79"/>
                          <a:ea typeface="Times New Roman"/>
                          <a:cs typeface="Aharoni" pitchFamily="2" charset="-79"/>
                        </a:rPr>
                        <a:t>Non-compliance with any designated provision of the RSA, regulations and rules, orders from the Minister or from the RSI, Emergency directives as well as conditions on the ROC</a:t>
                      </a:r>
                      <a:endParaRPr lang="en-CA" sz="1800" dirty="0">
                        <a:latin typeface="Aharoni" pitchFamily="2" charset="-79"/>
                        <a:ea typeface="Calibri"/>
                        <a:cs typeface="Aharoni" pitchFamily="2" charset="-79"/>
                      </a:endParaRPr>
                    </a:p>
                  </a:txBody>
                  <a:tcPr marL="88401" marR="88401" marT="44199" marB="441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endParaRPr lang="en-CA" sz="1000" kern="1200" dirty="0">
                        <a:solidFill>
                          <a:srgbClr val="000000"/>
                        </a:solidFill>
                        <a:latin typeface="Aharoni" pitchFamily="2" charset="-79"/>
                        <a:ea typeface="Times New Roman"/>
                        <a:cs typeface="Aharoni" pitchFamily="2" charset="-79"/>
                      </a:endParaRPr>
                    </a:p>
                    <a:p>
                      <a:pPr algn="ctr">
                        <a:spcAft>
                          <a:spcPts val="0"/>
                        </a:spcAft>
                      </a:pPr>
                      <a:endParaRPr lang="en-CA" sz="1000" kern="1200" dirty="0" smtClean="0">
                        <a:solidFill>
                          <a:srgbClr val="000000"/>
                        </a:solidFill>
                        <a:latin typeface="Aharoni" pitchFamily="2" charset="-79"/>
                        <a:ea typeface="Times New Roman"/>
                        <a:cs typeface="Aharoni" pitchFamily="2" charset="-79"/>
                      </a:endParaRPr>
                    </a:p>
                    <a:p>
                      <a:pPr algn="ctr">
                        <a:spcAft>
                          <a:spcPts val="0"/>
                        </a:spcAft>
                      </a:pPr>
                      <a:endParaRPr lang="en-CA" sz="1000" kern="1200" dirty="0" smtClean="0">
                        <a:solidFill>
                          <a:srgbClr val="000000"/>
                        </a:solidFill>
                        <a:latin typeface="Aharoni" pitchFamily="2" charset="-79"/>
                        <a:ea typeface="Times New Roman"/>
                        <a:cs typeface="Aharoni" pitchFamily="2" charset="-79"/>
                      </a:endParaRPr>
                    </a:p>
                    <a:p>
                      <a:pPr algn="ctr">
                        <a:spcAft>
                          <a:spcPts val="0"/>
                        </a:spcAft>
                      </a:pPr>
                      <a:endParaRPr lang="en-CA" sz="1000" kern="1200" dirty="0" smtClean="0">
                        <a:solidFill>
                          <a:srgbClr val="000000"/>
                        </a:solidFill>
                        <a:latin typeface="Aharoni" pitchFamily="2" charset="-79"/>
                        <a:ea typeface="Times New Roman"/>
                        <a:cs typeface="Aharoni" pitchFamily="2" charset="-79"/>
                      </a:endParaRPr>
                    </a:p>
                    <a:p>
                      <a:pPr algn="ctr">
                        <a:spcAft>
                          <a:spcPts val="0"/>
                        </a:spcAft>
                      </a:pPr>
                      <a:r>
                        <a:rPr lang="en-CA" sz="1400" kern="1200" dirty="0" smtClean="0">
                          <a:solidFill>
                            <a:srgbClr val="000000"/>
                          </a:solidFill>
                          <a:latin typeface="Aharoni" pitchFamily="2" charset="-79"/>
                          <a:ea typeface="Times New Roman"/>
                          <a:cs typeface="Aharoni" pitchFamily="2" charset="-79"/>
                        </a:rPr>
                        <a:t>Non-compliance </a:t>
                      </a:r>
                      <a:r>
                        <a:rPr lang="en-CA" sz="1400" kern="1200" dirty="0">
                          <a:solidFill>
                            <a:srgbClr val="000000"/>
                          </a:solidFill>
                          <a:latin typeface="Aharoni" pitchFamily="2" charset="-79"/>
                          <a:ea typeface="Times New Roman"/>
                          <a:cs typeface="Aharoni" pitchFamily="2" charset="-79"/>
                        </a:rPr>
                        <a:t>to any provision of the RSA, regulations and rules, orders from the Minister or from the RSI, Emergency directives as well as conditions on the ROC</a:t>
                      </a:r>
                      <a:endParaRPr lang="en-CA" sz="1800" dirty="0">
                        <a:latin typeface="Aharoni" pitchFamily="2" charset="-79"/>
                        <a:ea typeface="Calibri"/>
                        <a:cs typeface="Aharoni" pitchFamily="2" charset="-79"/>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n-CA" sz="1400" kern="1200" dirty="0">
                          <a:solidFill>
                            <a:srgbClr val="000000"/>
                          </a:solidFill>
                          <a:latin typeface="Aharoni" pitchFamily="2" charset="-79"/>
                          <a:ea typeface="Times New Roman"/>
                          <a:cs typeface="Aharoni" pitchFamily="2" charset="-79"/>
                        </a:rPr>
                        <a:t>Non-compliance to any provision of the RSA, regulations and rules, orders from the Minister or from the RSI, Emergency directives as well as conditions on the ROC</a:t>
                      </a:r>
                      <a:endParaRPr lang="en-CA" sz="1800" dirty="0">
                        <a:latin typeface="Aharoni" pitchFamily="2" charset="-79"/>
                        <a:ea typeface="Calibri"/>
                        <a:cs typeface="Aharoni" pitchFamily="2" charset="-79"/>
                      </a:endParaRPr>
                    </a:p>
                  </a:txBody>
                  <a:tcPr marL="88401" marR="88401" marT="44199" marB="441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
        <p:nvSpPr>
          <p:cNvPr id="15386" name="AutoShape 1"/>
          <p:cNvSpPr>
            <a:spLocks noChangeArrowheads="1"/>
          </p:cNvSpPr>
          <p:nvPr/>
        </p:nvSpPr>
        <p:spPr bwMode="auto">
          <a:xfrm>
            <a:off x="523875" y="2432050"/>
            <a:ext cx="8196263" cy="415925"/>
          </a:xfrm>
          <a:prstGeom prst="rightArrow">
            <a:avLst>
              <a:gd name="adj1" fmla="val 50000"/>
              <a:gd name="adj2" fmla="val 312561"/>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5" name="Title 3"/>
          <p:cNvSpPr txBox="1">
            <a:spLocks/>
          </p:cNvSpPr>
          <p:nvPr/>
        </p:nvSpPr>
        <p:spPr>
          <a:xfrm>
            <a:off x="180975" y="-193675"/>
            <a:ext cx="8229600" cy="1003300"/>
          </a:xfrm>
          <a:prstGeom prst="rect">
            <a:avLst/>
          </a:prstGeom>
          <a:noFill/>
          <a:ln>
            <a:noFill/>
          </a:ln>
        </p:spPr>
        <p:txBody>
          <a:bodyPr/>
          <a:lstStyle/>
          <a:p>
            <a:pPr fontAlgn="auto">
              <a:spcAft>
                <a:spcPts val="0"/>
              </a:spcAft>
              <a:defRPr/>
            </a:pPr>
            <a:endParaRPr lang="en-US" sz="2800" dirty="0">
              <a:solidFill>
                <a:schemeClr val="accent1">
                  <a:lumMod val="50000"/>
                </a:schemeClr>
              </a:solidFill>
              <a:latin typeface="+mn-lt"/>
            </a:endParaRPr>
          </a:p>
          <a:p>
            <a:pPr fontAlgn="auto">
              <a:spcAft>
                <a:spcPts val="0"/>
              </a:spcAft>
              <a:defRPr/>
            </a:pPr>
            <a:r>
              <a:rPr lang="en-US" sz="3600" b="1" dirty="0">
                <a:solidFill>
                  <a:schemeClr val="accent1">
                    <a:lumMod val="50000"/>
                  </a:schemeClr>
                </a:solidFill>
                <a:latin typeface="+mn-lt"/>
              </a:rPr>
              <a:t>The Enforcement Continuum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67ADD2-CB1F-45B0-9EBC-78C8B8FB66F6}" type="slidenum">
              <a:rPr lang="en-US" altLang="en-US">
                <a:solidFill>
                  <a:srgbClr val="898989"/>
                </a:solidFill>
                <a:latin typeface="Calibri" panose="020F0502020204030204" pitchFamily="34" charset="0"/>
              </a:rPr>
              <a:pPr eaLnBrk="1" hangingPunct="1"/>
              <a:t>11</a:t>
            </a:fld>
            <a:endParaRPr lang="en-US" altLang="en-US">
              <a:solidFill>
                <a:srgbClr val="898989"/>
              </a:solidFill>
              <a:latin typeface="Calibri" panose="020F0502020204030204" pitchFamily="34" charset="0"/>
            </a:endParaRPr>
          </a:p>
        </p:txBody>
      </p:sp>
      <p:sp>
        <p:nvSpPr>
          <p:cNvPr id="3" name="Title 3"/>
          <p:cNvSpPr txBox="1">
            <a:spLocks/>
          </p:cNvSpPr>
          <p:nvPr/>
        </p:nvSpPr>
        <p:spPr>
          <a:xfrm>
            <a:off x="180975" y="0"/>
            <a:ext cx="8229600" cy="1003300"/>
          </a:xfrm>
          <a:prstGeom prst="rect">
            <a:avLst/>
          </a:prstGeom>
          <a:noFill/>
          <a:ln>
            <a:noFill/>
          </a:ln>
        </p:spPr>
        <p:txBody>
          <a:bodyPr/>
          <a:lstStyle/>
          <a:p>
            <a:pPr fontAlgn="auto">
              <a:spcAft>
                <a:spcPts val="0"/>
              </a:spcAft>
              <a:defRPr/>
            </a:pPr>
            <a:endParaRPr lang="en-US" sz="2800" dirty="0">
              <a:solidFill>
                <a:schemeClr val="accent1">
                  <a:lumMod val="50000"/>
                </a:schemeClr>
              </a:solidFill>
              <a:latin typeface="+mn-lt"/>
            </a:endParaRPr>
          </a:p>
          <a:p>
            <a:pPr fontAlgn="auto">
              <a:spcAft>
                <a:spcPts val="0"/>
              </a:spcAft>
              <a:defRPr/>
            </a:pPr>
            <a:r>
              <a:rPr lang="en-US" sz="3600" b="1" dirty="0">
                <a:solidFill>
                  <a:schemeClr val="accent1">
                    <a:lumMod val="50000"/>
                  </a:schemeClr>
                </a:solidFill>
                <a:latin typeface="+mn-lt"/>
              </a:rPr>
              <a:t>Factors for Selecting an </a:t>
            </a:r>
            <a:r>
              <a:rPr lang="en-US" sz="3600" b="1" dirty="0" err="1">
                <a:solidFill>
                  <a:schemeClr val="accent1">
                    <a:lumMod val="50000"/>
                  </a:schemeClr>
                </a:solidFill>
                <a:latin typeface="+mn-lt"/>
              </a:rPr>
              <a:t>EnforcementTool</a:t>
            </a:r>
            <a:endParaRPr lang="en-US" sz="3600" b="1" dirty="0">
              <a:solidFill>
                <a:schemeClr val="accent1">
                  <a:lumMod val="50000"/>
                </a:schemeClr>
              </a:solidFill>
              <a:latin typeface="+mn-lt"/>
            </a:endParaRPr>
          </a:p>
        </p:txBody>
      </p:sp>
      <p:sp>
        <p:nvSpPr>
          <p:cNvPr id="4" name="ZoneTexte 3"/>
          <p:cNvSpPr txBox="1"/>
          <p:nvPr/>
        </p:nvSpPr>
        <p:spPr>
          <a:xfrm>
            <a:off x="750888" y="1293813"/>
            <a:ext cx="7935912" cy="5408612"/>
          </a:xfrm>
          <a:prstGeom prst="rect">
            <a:avLst/>
          </a:prstGeom>
          <a:noFill/>
        </p:spPr>
        <p:txBody>
          <a:bodyPr>
            <a:spAutoFit/>
          </a:bodyPr>
          <a:lstStyle/>
          <a:p>
            <a:pPr lvl="1">
              <a:defRPr/>
            </a:pPr>
            <a:r>
              <a:rPr lang="en-CA" sz="2400" dirty="0"/>
              <a:t>-Risk level of the non-compliance</a:t>
            </a:r>
          </a:p>
          <a:p>
            <a:pPr lvl="1">
              <a:defRPr/>
            </a:pPr>
            <a:endParaRPr lang="en-CA" sz="1200" dirty="0"/>
          </a:p>
          <a:p>
            <a:pPr lvl="1">
              <a:defRPr/>
            </a:pPr>
            <a:r>
              <a:rPr lang="en-CA" sz="2400" dirty="0"/>
              <a:t>-Due diligence</a:t>
            </a:r>
          </a:p>
          <a:p>
            <a:pPr lvl="1">
              <a:defRPr/>
            </a:pPr>
            <a:endParaRPr lang="en-CA" sz="1000" dirty="0"/>
          </a:p>
          <a:p>
            <a:pPr lvl="1">
              <a:defRPr/>
            </a:pPr>
            <a:r>
              <a:rPr lang="en-CA" sz="2400" dirty="0"/>
              <a:t>-History</a:t>
            </a:r>
          </a:p>
          <a:p>
            <a:pPr lvl="1">
              <a:tabLst>
                <a:tab pos="450850" algn="l"/>
              </a:tabLst>
              <a:defRPr/>
            </a:pPr>
            <a:endParaRPr lang="en-CA" sz="1200" dirty="0"/>
          </a:p>
          <a:p>
            <a:pPr lvl="1">
              <a:defRPr/>
            </a:pPr>
            <a:r>
              <a:rPr lang="en-CA" sz="2400" dirty="0"/>
              <a:t>-Intent</a:t>
            </a:r>
          </a:p>
          <a:p>
            <a:pPr lvl="1">
              <a:defRPr/>
            </a:pPr>
            <a:endParaRPr lang="en-CA" sz="1200" dirty="0"/>
          </a:p>
          <a:p>
            <a:pPr lvl="1">
              <a:defRPr/>
            </a:pPr>
            <a:r>
              <a:rPr lang="en-CA" sz="2400" dirty="0"/>
              <a:t>-Aggravating factors</a:t>
            </a:r>
          </a:p>
          <a:p>
            <a:pPr lvl="1">
              <a:defRPr/>
            </a:pPr>
            <a:endParaRPr lang="en-CA" sz="1050" dirty="0"/>
          </a:p>
          <a:p>
            <a:pPr lvl="1">
              <a:defRPr/>
            </a:pPr>
            <a:r>
              <a:rPr lang="en-CA" sz="2400" dirty="0"/>
              <a:t>-Mitigating factors</a:t>
            </a:r>
          </a:p>
          <a:p>
            <a:pPr lvl="1">
              <a:defRPr/>
            </a:pPr>
            <a:endParaRPr lang="en-CA" sz="1100" dirty="0"/>
          </a:p>
          <a:p>
            <a:pPr lvl="1">
              <a:defRPr/>
            </a:pPr>
            <a:r>
              <a:rPr lang="en-CA" sz="2400" dirty="0"/>
              <a:t>-Extenuating </a:t>
            </a:r>
            <a:r>
              <a:rPr lang="en-CA" sz="2400" dirty="0" err="1"/>
              <a:t>fircumstances</a:t>
            </a:r>
            <a:endParaRPr lang="en-CA" sz="2400" dirty="0"/>
          </a:p>
          <a:p>
            <a:pPr lvl="1">
              <a:defRPr/>
            </a:pPr>
            <a:endParaRPr lang="en-CA" sz="1100" dirty="0"/>
          </a:p>
          <a:p>
            <a:pPr lvl="1">
              <a:defRPr/>
            </a:pPr>
            <a:r>
              <a:rPr lang="en-CA" sz="2400" dirty="0"/>
              <a:t>-Necessity</a:t>
            </a:r>
          </a:p>
          <a:p>
            <a:pPr lvl="1">
              <a:defRPr/>
            </a:pPr>
            <a:endParaRPr lang="en-CA" sz="1100" dirty="0"/>
          </a:p>
          <a:p>
            <a:pPr lvl="1">
              <a:defRPr/>
            </a:pPr>
            <a:r>
              <a:rPr lang="en-CA" sz="2400" dirty="0"/>
              <a:t>-Precedence</a:t>
            </a:r>
          </a:p>
          <a:p>
            <a:pPr lvl="1">
              <a:defRPr/>
            </a:pPr>
            <a:endParaRPr lang="en-CA" sz="2800" dirty="0"/>
          </a:p>
        </p:txBody>
      </p:sp>
      <p:pic>
        <p:nvPicPr>
          <p:cNvPr id="16389" name="Picture 2" descr="C:\Users\MADAIRS\AppData\Local\Microsoft\Windows\Temporary Internet Files\Content.IE5\IBJGLO0X\question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5" y="1690688"/>
            <a:ext cx="33559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4C77C6-DE62-40E9-8AE8-9A19015B4B40}" type="slidenum">
              <a:rPr lang="en-US" altLang="en-US">
                <a:solidFill>
                  <a:srgbClr val="898989"/>
                </a:solidFill>
                <a:latin typeface="Calibri" panose="020F0502020204030204" pitchFamily="34" charset="0"/>
              </a:rPr>
              <a:pPr eaLnBrk="1" hangingPunct="1"/>
              <a:t>12</a:t>
            </a:fld>
            <a:endParaRPr lang="en-US" altLang="en-US">
              <a:solidFill>
                <a:srgbClr val="898989"/>
              </a:solidFill>
              <a:latin typeface="Calibri" panose="020F0502020204030204" pitchFamily="34" charset="0"/>
            </a:endParaRPr>
          </a:p>
        </p:txBody>
      </p:sp>
      <p:sp>
        <p:nvSpPr>
          <p:cNvPr id="3" name="Title 3"/>
          <p:cNvSpPr txBox="1">
            <a:spLocks/>
          </p:cNvSpPr>
          <p:nvPr/>
        </p:nvSpPr>
        <p:spPr>
          <a:xfrm>
            <a:off x="180975" y="-193675"/>
            <a:ext cx="8229600" cy="1003300"/>
          </a:xfrm>
          <a:prstGeom prst="rect">
            <a:avLst/>
          </a:prstGeom>
          <a:noFill/>
          <a:ln>
            <a:noFill/>
          </a:ln>
        </p:spPr>
        <p:txBody>
          <a:bodyPr/>
          <a:lstStyle/>
          <a:p>
            <a:pPr fontAlgn="auto">
              <a:spcAft>
                <a:spcPts val="0"/>
              </a:spcAft>
              <a:defRPr/>
            </a:pPr>
            <a:endParaRPr lang="en-US" sz="2800" dirty="0">
              <a:solidFill>
                <a:schemeClr val="accent1">
                  <a:lumMod val="50000"/>
                </a:schemeClr>
              </a:solidFill>
              <a:latin typeface="+mn-lt"/>
            </a:endParaRPr>
          </a:p>
          <a:p>
            <a:pPr fontAlgn="auto">
              <a:spcAft>
                <a:spcPts val="0"/>
              </a:spcAft>
              <a:defRPr/>
            </a:pPr>
            <a:r>
              <a:rPr lang="en-US" sz="3600" b="1" dirty="0">
                <a:solidFill>
                  <a:schemeClr val="accent1">
                    <a:lumMod val="50000"/>
                  </a:schemeClr>
                </a:solidFill>
                <a:latin typeface="+mn-lt"/>
              </a:rPr>
              <a:t>Non-Compliance </a:t>
            </a:r>
            <a:r>
              <a:rPr lang="en-US" sz="3600" b="1" dirty="0" err="1">
                <a:solidFill>
                  <a:schemeClr val="accent1">
                    <a:lumMod val="50000"/>
                  </a:schemeClr>
                </a:solidFill>
                <a:latin typeface="+mn-lt"/>
              </a:rPr>
              <a:t>vs</a:t>
            </a:r>
            <a:r>
              <a:rPr lang="en-US" sz="3600" b="1" dirty="0">
                <a:solidFill>
                  <a:schemeClr val="accent1">
                    <a:lumMod val="50000"/>
                  </a:schemeClr>
                </a:solidFill>
                <a:latin typeface="+mn-lt"/>
              </a:rPr>
              <a:t> Threats to Safety</a:t>
            </a:r>
          </a:p>
        </p:txBody>
      </p:sp>
      <p:sp>
        <p:nvSpPr>
          <p:cNvPr id="4" name="Organigramme : Affichage 3"/>
          <p:cNvSpPr/>
          <p:nvPr/>
        </p:nvSpPr>
        <p:spPr>
          <a:xfrm>
            <a:off x="4840288" y="1493838"/>
            <a:ext cx="2708275" cy="1306512"/>
          </a:xfrm>
          <a:prstGeom prst="flowChartDisplay">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5" name="Organigramme : Affichage 4"/>
          <p:cNvSpPr/>
          <p:nvPr/>
        </p:nvSpPr>
        <p:spPr>
          <a:xfrm rot="10800000">
            <a:off x="2132013" y="1493838"/>
            <a:ext cx="2708275" cy="1306512"/>
          </a:xfrm>
          <a:prstGeom prst="flowChartDisplay">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7414" name="ZoneTexte 5"/>
          <p:cNvSpPr txBox="1">
            <a:spLocks noChangeArrowheads="1"/>
          </p:cNvSpPr>
          <p:nvPr/>
        </p:nvSpPr>
        <p:spPr bwMode="auto">
          <a:xfrm>
            <a:off x="2373313" y="1803400"/>
            <a:ext cx="1747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2000"/>
              <a:t>Compliance Monitoring</a:t>
            </a:r>
          </a:p>
        </p:txBody>
      </p:sp>
      <p:sp>
        <p:nvSpPr>
          <p:cNvPr id="17415" name="ZoneTexte 6"/>
          <p:cNvSpPr txBox="1">
            <a:spLocks noChangeArrowheads="1"/>
          </p:cNvSpPr>
          <p:nvPr/>
        </p:nvSpPr>
        <p:spPr bwMode="auto">
          <a:xfrm>
            <a:off x="5348288" y="1803400"/>
            <a:ext cx="1503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2000"/>
              <a:t>Safety Monitoring</a:t>
            </a:r>
          </a:p>
        </p:txBody>
      </p:sp>
      <p:sp>
        <p:nvSpPr>
          <p:cNvPr id="9" name="Organigramme : Affichage 8"/>
          <p:cNvSpPr/>
          <p:nvPr/>
        </p:nvSpPr>
        <p:spPr>
          <a:xfrm rot="10800000">
            <a:off x="2132013" y="3854450"/>
            <a:ext cx="3216275" cy="1308100"/>
          </a:xfrm>
          <a:prstGeom prst="flowChartDisplay">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0" name="Organigramme : Affichage 9"/>
          <p:cNvSpPr/>
          <p:nvPr/>
        </p:nvSpPr>
        <p:spPr>
          <a:xfrm>
            <a:off x="4283075" y="3854450"/>
            <a:ext cx="3265488" cy="1308100"/>
          </a:xfrm>
          <a:prstGeom prst="flowChartDisplay">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1" name="Explosion 1 10"/>
          <p:cNvSpPr/>
          <p:nvPr/>
        </p:nvSpPr>
        <p:spPr>
          <a:xfrm>
            <a:off x="4121150" y="3935413"/>
            <a:ext cx="1411288" cy="1227137"/>
          </a:xfrm>
          <a:prstGeom prst="irregularSeal1">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7419" name="ZoneTexte 11"/>
          <p:cNvSpPr txBox="1">
            <a:spLocks noChangeArrowheads="1"/>
          </p:cNvSpPr>
          <p:nvPr/>
        </p:nvSpPr>
        <p:spPr bwMode="auto">
          <a:xfrm>
            <a:off x="2373313" y="4095750"/>
            <a:ext cx="1747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2000"/>
              <a:t>Non-compliance</a:t>
            </a:r>
          </a:p>
        </p:txBody>
      </p:sp>
      <p:sp>
        <p:nvSpPr>
          <p:cNvPr id="17420" name="ZoneTexte 13"/>
          <p:cNvSpPr txBox="1">
            <a:spLocks noChangeArrowheads="1"/>
          </p:cNvSpPr>
          <p:nvPr/>
        </p:nvSpPr>
        <p:spPr bwMode="auto">
          <a:xfrm>
            <a:off x="5556250" y="4095750"/>
            <a:ext cx="1504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2000"/>
              <a:t>Threat to safety</a:t>
            </a:r>
          </a:p>
        </p:txBody>
      </p:sp>
      <p:sp>
        <p:nvSpPr>
          <p:cNvPr id="17421" name="ZoneTexte 21"/>
          <p:cNvSpPr txBox="1">
            <a:spLocks noChangeArrowheads="1"/>
          </p:cNvSpPr>
          <p:nvPr/>
        </p:nvSpPr>
        <p:spPr bwMode="auto">
          <a:xfrm>
            <a:off x="1311275" y="3076575"/>
            <a:ext cx="709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2000" b="1">
                <a:latin typeface="Segoe Print" panose="02000600000000000000" pitchFamily="2" charset="0"/>
              </a:rPr>
              <a:t>What if a non-compliance creates a threat to safety?</a:t>
            </a:r>
          </a:p>
        </p:txBody>
      </p:sp>
      <p:sp>
        <p:nvSpPr>
          <p:cNvPr id="17422" name="ZoneTexte 22"/>
          <p:cNvSpPr txBox="1">
            <a:spLocks noChangeArrowheads="1"/>
          </p:cNvSpPr>
          <p:nvPr/>
        </p:nvSpPr>
        <p:spPr bwMode="auto">
          <a:xfrm>
            <a:off x="1311275" y="5648325"/>
            <a:ext cx="7375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CA" altLang="en-US" sz="2000" b="1">
                <a:latin typeface="Segoe Print" panose="02000600000000000000" pitchFamily="2" charset="0"/>
              </a:rPr>
              <a:t>Deal with the threat.  By dealing with the threat, the company might potentially resolve the non-compliance.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E27AC1-8CC1-4652-AEF0-0CBBD0B52909}" type="slidenum">
              <a:rPr lang="en-US" altLang="en-US">
                <a:solidFill>
                  <a:srgbClr val="898989"/>
                </a:solidFill>
                <a:latin typeface="Calibri" panose="020F0502020204030204" pitchFamily="34" charset="0"/>
              </a:rPr>
              <a:pPr eaLnBrk="1" hangingPunct="1"/>
              <a:t>13</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0"/>
            <a:ext cx="7637463" cy="132397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Administrative Monetary Penalty - Purpose</a:t>
            </a:r>
          </a:p>
        </p:txBody>
      </p:sp>
      <p:sp>
        <p:nvSpPr>
          <p:cNvPr id="18436" name="TextBox 3"/>
          <p:cNvSpPr txBox="1">
            <a:spLocks noChangeArrowheads="1"/>
          </p:cNvSpPr>
          <p:nvPr/>
        </p:nvSpPr>
        <p:spPr bwMode="auto">
          <a:xfrm>
            <a:off x="557213" y="1323975"/>
            <a:ext cx="84185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360363" indent="-360363"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Arial" panose="020B0604020202020204" pitchFamily="34" charset="0"/>
              <a:buChar char="•"/>
            </a:pPr>
            <a:r>
              <a:rPr lang="en-CA" altLang="en-US" sz="2400">
                <a:latin typeface="Helvetica" panose="020B0604020202020204" pitchFamily="34" charset="0"/>
              </a:rPr>
              <a:t>Encourage compliance</a:t>
            </a:r>
          </a:p>
          <a:p>
            <a:pPr lvl="1" eaLnBrk="1" hangingPunct="1">
              <a:buFont typeface="Arial" panose="020B0604020202020204" pitchFamily="34" charset="0"/>
              <a:buChar char="•"/>
            </a:pPr>
            <a:endParaRPr lang="en-CA" altLang="en-US" sz="2400">
              <a:latin typeface="Helvetica" panose="020B0604020202020204" pitchFamily="34" charset="0"/>
            </a:endParaRPr>
          </a:p>
          <a:p>
            <a:pPr lvl="1" eaLnBrk="1" hangingPunct="1">
              <a:buFont typeface="Arial" panose="020B0604020202020204" pitchFamily="34" charset="0"/>
              <a:buChar char="•"/>
            </a:pPr>
            <a:r>
              <a:rPr lang="en-CA" altLang="en-US" sz="2400">
                <a:latin typeface="Helvetica" panose="020B0604020202020204" pitchFamily="34" charset="0"/>
              </a:rPr>
              <a:t>Deter non-compliance</a:t>
            </a:r>
          </a:p>
          <a:p>
            <a:pPr lvl="1" eaLnBrk="1" hangingPunct="1"/>
            <a:endParaRPr lang="en-CA" altLang="en-US" sz="2400">
              <a:latin typeface="Helvetica" panose="020B0604020202020204" pitchFamily="34" charset="0"/>
            </a:endParaRPr>
          </a:p>
          <a:p>
            <a:pPr lvl="1" eaLnBrk="1" hangingPunct="1">
              <a:buFont typeface="Arial" panose="020B0604020202020204" pitchFamily="34" charset="0"/>
              <a:buChar char="•"/>
            </a:pPr>
            <a:r>
              <a:rPr lang="en-CA" altLang="en-US" sz="2400">
                <a:latin typeface="Helvetica" panose="020B0604020202020204" pitchFamily="34" charset="0"/>
              </a:rPr>
              <a:t>Intent is not to punish but is mainly used when other means have not served to achieve compliance </a:t>
            </a:r>
          </a:p>
          <a:p>
            <a:pPr lvl="1" eaLnBrk="1" hangingPunct="1">
              <a:buFont typeface="Arial" panose="020B0604020202020204" pitchFamily="34" charset="0"/>
              <a:buChar char="•"/>
            </a:pPr>
            <a:endParaRPr lang="en-CA" altLang="en-US" sz="2400">
              <a:latin typeface="Helvetica" panose="020B0604020202020204" pitchFamily="34" charset="0"/>
            </a:endParaRPr>
          </a:p>
          <a:p>
            <a:pPr lvl="1" eaLnBrk="1" hangingPunct="1">
              <a:buFont typeface="Arial" panose="020B0604020202020204" pitchFamily="34" charset="0"/>
              <a:buChar char="•"/>
            </a:pPr>
            <a:r>
              <a:rPr lang="en-CA" altLang="en-US" sz="2400">
                <a:latin typeface="Helvetica" panose="020B0604020202020204" pitchFamily="34" charset="0"/>
              </a:rPr>
              <a:t>It is another tool in the tool box that allows Transport Canada to act on contraventions to any of the designated provisions</a:t>
            </a:r>
          </a:p>
          <a:p>
            <a:pPr lvl="1" eaLnBrk="1" hangingPunct="1">
              <a:buFont typeface="Arial" panose="020B0604020202020204" pitchFamily="34" charset="0"/>
              <a:buChar char="•"/>
            </a:pPr>
            <a:endParaRPr lang="en-CA" altLang="en-US" sz="2400">
              <a:latin typeface="Helvetica" panose="020B0604020202020204" pitchFamily="34" charset="0"/>
            </a:endParaRPr>
          </a:p>
          <a:p>
            <a:pPr lvl="1" eaLnBrk="1" hangingPunct="1">
              <a:buFont typeface="Arial" panose="020B0604020202020204" pitchFamily="34" charset="0"/>
              <a:buChar char="•"/>
            </a:pPr>
            <a:r>
              <a:rPr lang="en-CA" altLang="en-US" sz="2400">
                <a:latin typeface="Helvetica" panose="020B0604020202020204" pitchFamily="34" charset="0"/>
              </a:rPr>
              <a:t>Based on guiding principles adopted by the department, i.e. fairness, natural justice, transparency, proportionate to the risk and severity of the non-compliance</a:t>
            </a:r>
            <a:endParaRPr lang="en-CA" altLang="en-US" sz="200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27025" y="1308100"/>
            <a:ext cx="8151813" cy="4862513"/>
          </a:xfrm>
          <a:prstGeom prst="rect">
            <a:avLst/>
          </a:prstGeom>
          <a:noFill/>
          <a:ln w="9525">
            <a:noFill/>
            <a:miter lim="800000"/>
            <a:headEnd/>
            <a:tailEnd/>
          </a:ln>
        </p:spPr>
        <p:txBody>
          <a:bodyPr>
            <a:spAutoFit/>
          </a:bodyPr>
          <a:lstStyle/>
          <a:p>
            <a:pPr marL="360363" lvl="1" indent="-360363">
              <a:buFont typeface="Arial" pitchFamily="34" charset="0"/>
              <a:buChar char="•"/>
              <a:defRPr/>
            </a:pPr>
            <a:r>
              <a:rPr lang="en-CA" sz="2400" dirty="0">
                <a:latin typeface="Helvetica" pitchFamily="34" charset="0"/>
              </a:rPr>
              <a:t>The policy for issuing an AMP is based on the principles of promotion of compliance, fairness, national consistency, accountability and natural justice</a:t>
            </a:r>
          </a:p>
          <a:p>
            <a:pPr marL="360363" lvl="1" indent="-360363">
              <a:buFont typeface="Arial" pitchFamily="34" charset="0"/>
              <a:buChar char="•"/>
              <a:defRPr/>
            </a:pPr>
            <a:endParaRPr lang="en-CA" sz="2000" dirty="0">
              <a:latin typeface="Helvetica" pitchFamily="34" charset="0"/>
            </a:endParaRPr>
          </a:p>
          <a:p>
            <a:pPr marL="360363" lvl="1" indent="-360363">
              <a:buFont typeface="Arial" pitchFamily="34" charset="0"/>
              <a:buChar char="•"/>
              <a:defRPr/>
            </a:pPr>
            <a:r>
              <a:rPr lang="en-CA" sz="2400" dirty="0">
                <a:latin typeface="Helvetica" pitchFamily="34" charset="0"/>
              </a:rPr>
              <a:t>Not all non-compliances will result in an AMP</a:t>
            </a:r>
          </a:p>
          <a:p>
            <a:pPr marL="360363" lvl="1" indent="-360363">
              <a:buFont typeface="Arial" pitchFamily="34" charset="0"/>
              <a:buChar char="•"/>
              <a:defRPr/>
            </a:pPr>
            <a:endParaRPr lang="en-CA" sz="2000" dirty="0">
              <a:latin typeface="Helvetica" pitchFamily="34" charset="0"/>
            </a:endParaRPr>
          </a:p>
          <a:p>
            <a:pPr marL="360363" lvl="1" indent="-360363">
              <a:buFont typeface="Arial" pitchFamily="34" charset="0"/>
              <a:buChar char="•"/>
              <a:defRPr/>
            </a:pPr>
            <a:r>
              <a:rPr lang="en-CA" sz="2400" dirty="0">
                <a:latin typeface="Helvetica" pitchFamily="34" charset="0"/>
              </a:rPr>
              <a:t>The AMP is not necessarily the first enforcement option used in every situation</a:t>
            </a:r>
          </a:p>
          <a:p>
            <a:pPr marL="360363" lvl="1" indent="-360363">
              <a:buFont typeface="Arial" pitchFamily="34" charset="0"/>
              <a:buChar char="•"/>
              <a:defRPr/>
            </a:pPr>
            <a:endParaRPr lang="en-CA" sz="2000" dirty="0">
              <a:latin typeface="Helvetica" pitchFamily="34" charset="0"/>
            </a:endParaRPr>
          </a:p>
          <a:p>
            <a:pPr marL="360363" lvl="1" indent="-360363">
              <a:buFont typeface="Arial" pitchFamily="34" charset="0"/>
              <a:buChar char="•"/>
              <a:defRPr/>
            </a:pPr>
            <a:r>
              <a:rPr lang="en-CA" sz="2400" dirty="0">
                <a:latin typeface="Helvetica" pitchFamily="34" charset="0"/>
              </a:rPr>
              <a:t>AMPs are not issued in the field</a:t>
            </a:r>
          </a:p>
          <a:p>
            <a:pPr marL="360363" lvl="1" indent="-360363">
              <a:buFont typeface="Arial" pitchFamily="34" charset="0"/>
              <a:buChar char="•"/>
              <a:defRPr/>
            </a:pPr>
            <a:endParaRPr lang="en-CA" sz="2000" dirty="0">
              <a:latin typeface="Helvetica" pitchFamily="34" charset="0"/>
            </a:endParaRPr>
          </a:p>
          <a:p>
            <a:pPr marL="360363" lvl="1" indent="-360363">
              <a:buFont typeface="Arial" pitchFamily="34" charset="0"/>
              <a:buChar char="•"/>
              <a:defRPr/>
            </a:pPr>
            <a:r>
              <a:rPr lang="en-CA" sz="2400" dirty="0">
                <a:latin typeface="Helvetica" pitchFamily="34" charset="0"/>
              </a:rPr>
              <a:t>Each recommendation to issue an AMP undergoes a thorough, but expeditious, internal review</a:t>
            </a:r>
          </a:p>
          <a:p>
            <a:pPr marL="1774825" lvl="1" indent="-360363">
              <a:buFont typeface="Arial" pitchFamily="34" charset="0"/>
              <a:buChar char="•"/>
              <a:defRPr/>
            </a:pPr>
            <a:endParaRPr lang="en-CA" sz="1000" dirty="0">
              <a:latin typeface="Helvetica" pitchFamily="34" charset="0"/>
            </a:endParaRPr>
          </a:p>
        </p:txBody>
      </p:sp>
      <p:sp>
        <p:nvSpPr>
          <p:cNvPr id="3" name="TextBox 2"/>
          <p:cNvSpPr txBox="1"/>
          <p:nvPr/>
        </p:nvSpPr>
        <p:spPr>
          <a:xfrm rot="10800000" flipV="1">
            <a:off x="0" y="0"/>
            <a:ext cx="6445250" cy="70802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Guiding principles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DA63F3-E1E2-4515-B18C-9179495CE5B2}" type="slidenum">
              <a:rPr lang="en-US" altLang="en-US">
                <a:solidFill>
                  <a:srgbClr val="898989"/>
                </a:solidFill>
                <a:latin typeface="Calibri" panose="020F0502020204030204" pitchFamily="34" charset="0"/>
              </a:rPr>
              <a:pPr eaLnBrk="1" hangingPunct="1"/>
              <a:t>14</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0E7E3D-1BA4-403C-898A-44F9726E144B}" type="slidenum">
              <a:rPr lang="en-US" altLang="en-US">
                <a:solidFill>
                  <a:srgbClr val="898989"/>
                </a:solidFill>
                <a:latin typeface="Calibri" panose="020F0502020204030204" pitchFamily="34" charset="0"/>
              </a:rPr>
              <a:pPr eaLnBrk="1" hangingPunct="1"/>
              <a:t>15</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0"/>
            <a:ext cx="7637463" cy="132397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What could be</a:t>
            </a:r>
          </a:p>
          <a:p>
            <a:pPr fontAlgn="auto">
              <a:spcBef>
                <a:spcPts val="0"/>
              </a:spcBef>
              <a:spcAft>
                <a:spcPts val="0"/>
              </a:spcAft>
              <a:defRPr/>
            </a:pPr>
            <a:r>
              <a:rPr lang="en-CA" sz="4000" b="1" dirty="0">
                <a:solidFill>
                  <a:srgbClr val="AA353D"/>
                </a:solidFill>
                <a:latin typeface="Helvetica" pitchFamily="34" charset="0"/>
                <a:ea typeface="+mj-ea"/>
                <a:cs typeface="+mj-cs"/>
              </a:rPr>
              <a:t>subject to an AMP?</a:t>
            </a:r>
          </a:p>
        </p:txBody>
      </p:sp>
      <p:sp>
        <p:nvSpPr>
          <p:cNvPr id="20484" name="TextBox 3"/>
          <p:cNvSpPr txBox="1">
            <a:spLocks noChangeArrowheads="1"/>
          </p:cNvSpPr>
          <p:nvPr/>
        </p:nvSpPr>
        <p:spPr bwMode="auto">
          <a:xfrm>
            <a:off x="268288" y="1909763"/>
            <a:ext cx="84185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360363" indent="-360363"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Arial" panose="020B0604020202020204" pitchFamily="34" charset="0"/>
              <a:buChar char="•"/>
            </a:pPr>
            <a:r>
              <a:rPr lang="en-CA" altLang="en-US" sz="2400">
                <a:latin typeface="Helvetica" panose="020B0604020202020204" pitchFamily="34" charset="0"/>
              </a:rPr>
              <a:t>Designated provisions of the </a:t>
            </a:r>
            <a:r>
              <a:rPr lang="en-CA" altLang="en-US" sz="2400" i="1">
                <a:latin typeface="Helvetica" panose="020B0604020202020204" pitchFamily="34" charset="0"/>
              </a:rPr>
              <a:t>Railway Safety Act</a:t>
            </a:r>
            <a:r>
              <a:rPr lang="en-CA" altLang="en-US" sz="2400">
                <a:latin typeface="Helvetica" panose="020B0604020202020204" pitchFamily="34" charset="0"/>
              </a:rPr>
              <a:t> and regulations may be subject to an AMP, if contravened</a:t>
            </a:r>
          </a:p>
          <a:p>
            <a:pPr lvl="1" eaLnBrk="1" hangingPunct="1">
              <a:buFont typeface="Arial" panose="020B0604020202020204" pitchFamily="34" charset="0"/>
              <a:buChar char="•"/>
            </a:pPr>
            <a:endParaRPr lang="en-CA" altLang="en-US" sz="2400">
              <a:latin typeface="Helvetica" panose="020B0604020202020204" pitchFamily="34" charset="0"/>
            </a:endParaRPr>
          </a:p>
          <a:p>
            <a:pPr lvl="1" eaLnBrk="1" hangingPunct="1">
              <a:buFont typeface="Arial" panose="020B0604020202020204" pitchFamily="34" charset="0"/>
              <a:buChar char="•"/>
            </a:pPr>
            <a:r>
              <a:rPr lang="en-CA" altLang="en-US" sz="2400">
                <a:latin typeface="Helvetica" panose="020B0604020202020204" pitchFamily="34" charset="0"/>
              </a:rPr>
              <a:t>Rules and engineering standards approved by the Minister for a company</a:t>
            </a:r>
          </a:p>
          <a:p>
            <a:pPr lvl="1" eaLnBrk="1" hangingPunct="1"/>
            <a:endParaRPr lang="en-CA" altLang="en-US" sz="2400">
              <a:latin typeface="Helvetica" panose="020B0604020202020204" pitchFamily="34" charset="0"/>
            </a:endParaRPr>
          </a:p>
          <a:p>
            <a:pPr lvl="1" eaLnBrk="1" hangingPunct="1">
              <a:buFont typeface="Arial" panose="020B0604020202020204" pitchFamily="34" charset="0"/>
              <a:buChar char="•"/>
            </a:pPr>
            <a:r>
              <a:rPr lang="en-CA" altLang="en-US" sz="2400">
                <a:latin typeface="Helvetica" panose="020B0604020202020204" pitchFamily="34" charset="0"/>
              </a:rPr>
              <a:t>A risk level (category) is assigned to each designated provision that dictates the maximum penalty and provides a measure of the seriousness of the consequences or potential consequences of the contravention</a:t>
            </a:r>
            <a:endParaRPr lang="en-CA" altLang="en-US" sz="200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B3094C-0060-4EF7-87DE-165561B25CD9}" type="slidenum">
              <a:rPr lang="en-US" altLang="en-US">
                <a:solidFill>
                  <a:srgbClr val="898989"/>
                </a:solidFill>
                <a:latin typeface="Calibri" panose="020F0502020204030204" pitchFamily="34" charset="0"/>
              </a:rPr>
              <a:pPr eaLnBrk="1" hangingPunct="1"/>
              <a:t>16</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109538"/>
            <a:ext cx="8542338" cy="1323976"/>
          </a:xfrm>
          <a:prstGeom prst="rect">
            <a:avLst/>
          </a:prstGeom>
          <a:noFill/>
        </p:spPr>
        <p:txBody>
          <a:bodyPr>
            <a:spAutoFit/>
          </a:bodyPr>
          <a:lstStyle/>
          <a:p>
            <a:pPr fontAlgn="auto">
              <a:spcBef>
                <a:spcPts val="0"/>
              </a:spcBef>
              <a:spcAft>
                <a:spcPts val="0"/>
              </a:spcAft>
              <a:defRPr/>
            </a:pPr>
            <a:r>
              <a:rPr lang="en-US" sz="4000" b="1" dirty="0">
                <a:solidFill>
                  <a:srgbClr val="AA353D"/>
                </a:solidFill>
                <a:latin typeface="Helvetica" pitchFamily="34" charset="0"/>
                <a:ea typeface="+mj-ea"/>
                <a:cs typeface="+mj-cs"/>
              </a:rPr>
              <a:t/>
            </a:r>
            <a:br>
              <a:rPr lang="en-US" sz="4000" b="1" dirty="0">
                <a:solidFill>
                  <a:srgbClr val="AA353D"/>
                </a:solidFill>
                <a:latin typeface="Helvetica" pitchFamily="34" charset="0"/>
                <a:ea typeface="+mj-ea"/>
                <a:cs typeface="+mj-cs"/>
              </a:rPr>
            </a:br>
            <a:r>
              <a:rPr lang="en-US" sz="4000" b="1" dirty="0">
                <a:solidFill>
                  <a:srgbClr val="AA353D"/>
                </a:solidFill>
                <a:latin typeface="Helvetica" pitchFamily="34" charset="0"/>
                <a:ea typeface="+mj-ea"/>
                <a:cs typeface="+mj-cs"/>
              </a:rPr>
              <a:t>Categories based on level of risk</a:t>
            </a:r>
            <a:endParaRPr lang="en-CA" sz="4000" b="1" dirty="0">
              <a:solidFill>
                <a:srgbClr val="AA353D"/>
              </a:solidFill>
              <a:latin typeface="Helvetica" pitchFamily="34" charset="0"/>
              <a:ea typeface="+mj-ea"/>
              <a:cs typeface="+mj-cs"/>
            </a:endParaRPr>
          </a:p>
        </p:txBody>
      </p:sp>
      <p:sp>
        <p:nvSpPr>
          <p:cNvPr id="21508" name="TextBox 3"/>
          <p:cNvSpPr txBox="1">
            <a:spLocks noChangeArrowheads="1"/>
          </p:cNvSpPr>
          <p:nvPr/>
        </p:nvSpPr>
        <p:spPr bwMode="auto">
          <a:xfrm>
            <a:off x="550863" y="1317625"/>
            <a:ext cx="81359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eaLnBrk="0" hangingPunct="0">
              <a:defRPr>
                <a:solidFill>
                  <a:schemeClr val="tx1"/>
                </a:solidFill>
                <a:latin typeface="Arial" panose="020B0604020202020204" pitchFamily="34" charset="0"/>
              </a:defRPr>
            </a:lvl1pPr>
            <a:lvl2pPr marL="360363" indent="-360363" eaLnBrk="0" hangingPunct="0">
              <a:defRPr>
                <a:solidFill>
                  <a:schemeClr val="tx1"/>
                </a:solidFill>
                <a:latin typeface="Arial" panose="020B0604020202020204" pitchFamily="34" charset="0"/>
              </a:defRPr>
            </a:lvl2pPr>
            <a:lvl3pPr marL="817563" indent="-360363"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endParaRPr lang="en-CA" altLang="en-US" sz="2400">
              <a:latin typeface="Calibri" panose="020F0502020204030204" pitchFamily="34" charset="0"/>
            </a:endParaRPr>
          </a:p>
          <a:p>
            <a:pPr lvl="1" eaLnBrk="1" hangingPunct="1">
              <a:buFont typeface="Arial" panose="020B0604020202020204" pitchFamily="34" charset="0"/>
              <a:buChar char="•"/>
            </a:pPr>
            <a:r>
              <a:rPr lang="en-CA" altLang="en-US" sz="2400" b="1">
                <a:latin typeface="Calibri" panose="020F0502020204030204" pitchFamily="34" charset="0"/>
              </a:rPr>
              <a:t>High (C)</a:t>
            </a:r>
          </a:p>
          <a:p>
            <a:pPr lvl="2" eaLnBrk="1" hangingPunct="1">
              <a:buFont typeface="Arial" panose="020B0604020202020204" pitchFamily="34" charset="0"/>
              <a:buChar char="•"/>
            </a:pPr>
            <a:r>
              <a:rPr lang="en-CA" altLang="en-US" sz="2400">
                <a:latin typeface="Calibri" panose="020F0502020204030204" pitchFamily="34" charset="0"/>
              </a:rPr>
              <a:t>Individual - amount: between $25,000 and $50,000</a:t>
            </a:r>
          </a:p>
          <a:p>
            <a:pPr lvl="2" eaLnBrk="1" hangingPunct="1">
              <a:buFont typeface="Arial" panose="020B0604020202020204" pitchFamily="34" charset="0"/>
              <a:buChar char="•"/>
            </a:pPr>
            <a:r>
              <a:rPr lang="en-CA" altLang="en-US" sz="2400">
                <a:latin typeface="Calibri" panose="020F0502020204030204" pitchFamily="34" charset="0"/>
              </a:rPr>
              <a:t>Corporation - amount: $125,000 and $250,000</a:t>
            </a:r>
          </a:p>
          <a:p>
            <a:pPr lvl="2" eaLnBrk="1" hangingPunct="1">
              <a:buFont typeface="Arial" panose="020B0604020202020204" pitchFamily="34" charset="0"/>
              <a:buChar char="•"/>
            </a:pPr>
            <a:endParaRPr lang="en-CA" altLang="en-US" sz="2400">
              <a:latin typeface="Calibri" panose="020F0502020204030204" pitchFamily="34" charset="0"/>
            </a:endParaRPr>
          </a:p>
          <a:p>
            <a:pPr lvl="1" eaLnBrk="1" hangingPunct="1">
              <a:buFont typeface="Arial" panose="020B0604020202020204" pitchFamily="34" charset="0"/>
              <a:buChar char="•"/>
            </a:pPr>
            <a:r>
              <a:rPr lang="en-CA" altLang="en-US" sz="2400" b="1">
                <a:latin typeface="Calibri" panose="020F0502020204030204" pitchFamily="34" charset="0"/>
              </a:rPr>
              <a:t>Medium (B)</a:t>
            </a:r>
          </a:p>
          <a:p>
            <a:pPr lvl="2" eaLnBrk="1" hangingPunct="1">
              <a:buFont typeface="Arial" panose="020B0604020202020204" pitchFamily="34" charset="0"/>
              <a:buChar char="•"/>
            </a:pPr>
            <a:r>
              <a:rPr lang="en-CA" altLang="en-US" sz="2400">
                <a:latin typeface="Calibri" panose="020F0502020204030204" pitchFamily="34" charset="0"/>
              </a:rPr>
              <a:t>Individual – amount: between $5,000 and $25,000</a:t>
            </a:r>
          </a:p>
          <a:p>
            <a:pPr lvl="2" eaLnBrk="1" hangingPunct="1">
              <a:buFont typeface="Arial" panose="020B0604020202020204" pitchFamily="34" charset="0"/>
              <a:buChar char="•"/>
            </a:pPr>
            <a:r>
              <a:rPr lang="en-CA" altLang="en-US" sz="2400">
                <a:latin typeface="Calibri" panose="020F0502020204030204" pitchFamily="34" charset="0"/>
              </a:rPr>
              <a:t>Corporation – amount: between $25,000 and $125,000</a:t>
            </a:r>
          </a:p>
          <a:p>
            <a:pPr lvl="2" eaLnBrk="1" hangingPunct="1"/>
            <a:endParaRPr lang="en-CA" altLang="en-US" sz="2400">
              <a:latin typeface="Calibri" panose="020F0502020204030204" pitchFamily="34" charset="0"/>
            </a:endParaRPr>
          </a:p>
          <a:p>
            <a:pPr lvl="1" eaLnBrk="1" hangingPunct="1">
              <a:buFont typeface="Arial" panose="020B0604020202020204" pitchFamily="34" charset="0"/>
              <a:buChar char="•"/>
            </a:pPr>
            <a:r>
              <a:rPr lang="en-CA" altLang="en-US" sz="2400" b="1">
                <a:latin typeface="Calibri" panose="020F0502020204030204" pitchFamily="34" charset="0"/>
              </a:rPr>
              <a:t>Low (A)</a:t>
            </a:r>
          </a:p>
          <a:p>
            <a:pPr lvl="2" eaLnBrk="1" hangingPunct="1">
              <a:buFont typeface="Arial" panose="020B0604020202020204" pitchFamily="34" charset="0"/>
              <a:buChar char="•"/>
            </a:pPr>
            <a:r>
              <a:rPr lang="en-CA" altLang="en-US" sz="2400">
                <a:latin typeface="Calibri" panose="020F0502020204030204" pitchFamily="34" charset="0"/>
              </a:rPr>
              <a:t>Individual – amount: between $0 and $5,000.00</a:t>
            </a:r>
          </a:p>
          <a:p>
            <a:pPr lvl="2" eaLnBrk="1" hangingPunct="1">
              <a:buFont typeface="Arial" panose="020B0604020202020204" pitchFamily="34" charset="0"/>
              <a:buChar char="•"/>
            </a:pPr>
            <a:r>
              <a:rPr lang="en-CA" altLang="en-US" sz="2400">
                <a:latin typeface="Calibri" panose="020F0502020204030204" pitchFamily="34" charset="0"/>
              </a:rPr>
              <a:t>Corporation – amount: between $0 and $25,000</a:t>
            </a:r>
          </a:p>
          <a:p>
            <a:pPr lvl="1" eaLnBrk="1" hangingPunct="1">
              <a:buFont typeface="Arial" panose="020B0604020202020204" pitchFamily="34" charset="0"/>
              <a:buChar char="•"/>
            </a:pPr>
            <a:endParaRPr lang="en-CA" altLang="en-US" sz="2400">
              <a:latin typeface="Calibri" panose="020F0502020204030204" pitchFamily="34" charset="0"/>
            </a:endParaRPr>
          </a:p>
          <a:p>
            <a:pPr lvl="1" eaLnBrk="1" hangingPunct="1">
              <a:buFont typeface="Arial" panose="020B0604020202020204" pitchFamily="34" charset="0"/>
              <a:buChar char="•"/>
            </a:pPr>
            <a:endParaRPr lang="en-CA" altLang="en-US" sz="2400">
              <a:latin typeface="Calibri" panose="020F0502020204030204" pitchFamily="34" charset="0"/>
            </a:endParaRPr>
          </a:p>
          <a:p>
            <a:pPr lvl="1" eaLnBrk="1" hangingPunct="1"/>
            <a:endParaRPr lang="en-US" altLang="en-US" sz="2000">
              <a:latin typeface="Calibri" panose="020F0502020204030204" pitchFamily="34" charset="0"/>
            </a:endParaRPr>
          </a:p>
          <a:p>
            <a:pPr lvl="1" eaLnBrk="1" hangingPunct="1"/>
            <a:endParaRPr lang="en-CA" altLang="en-US" sz="2400">
              <a:latin typeface="Calibri" panose="020F0502020204030204" pitchFamily="34" charset="0"/>
            </a:endParaRPr>
          </a:p>
          <a:p>
            <a:pPr eaLnBrk="1" hangingPunct="1"/>
            <a:endParaRPr lang="en-CA" altLang="en-US" sz="2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444336-C25C-4116-876D-C4B5969EAE43}" type="slidenum">
              <a:rPr lang="en-US" altLang="en-US">
                <a:solidFill>
                  <a:srgbClr val="898989"/>
                </a:solidFill>
                <a:latin typeface="Calibri" panose="020F0502020204030204" pitchFamily="34" charset="0"/>
              </a:rPr>
              <a:pPr eaLnBrk="1" hangingPunct="1"/>
              <a:t>17</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417513"/>
            <a:ext cx="6980238" cy="1939926"/>
          </a:xfrm>
          <a:prstGeom prst="rect">
            <a:avLst/>
          </a:prstGeom>
          <a:noFill/>
        </p:spPr>
        <p:txBody>
          <a:bodyPr>
            <a:spAutoFit/>
          </a:bodyPr>
          <a:lstStyle/>
          <a:p>
            <a:pPr fontAlgn="auto">
              <a:spcBef>
                <a:spcPts val="0"/>
              </a:spcBef>
              <a:spcAft>
                <a:spcPts val="0"/>
              </a:spcAft>
              <a:defRPr/>
            </a:pPr>
            <a:r>
              <a:rPr lang="en-US" sz="4000" b="1" dirty="0">
                <a:solidFill>
                  <a:srgbClr val="AA353D"/>
                </a:solidFill>
                <a:latin typeface="Helvetica" pitchFamily="34" charset="0"/>
                <a:ea typeface="+mj-ea"/>
                <a:cs typeface="+mj-cs"/>
              </a:rPr>
              <a:t/>
            </a:r>
            <a:br>
              <a:rPr lang="en-US" sz="4000" b="1" dirty="0">
                <a:solidFill>
                  <a:srgbClr val="AA353D"/>
                </a:solidFill>
                <a:latin typeface="Helvetica" pitchFamily="34" charset="0"/>
                <a:ea typeface="+mj-ea"/>
                <a:cs typeface="+mj-cs"/>
              </a:rPr>
            </a:br>
            <a:r>
              <a:rPr lang="en-US" sz="4000" b="1" dirty="0">
                <a:solidFill>
                  <a:srgbClr val="AA353D"/>
                </a:solidFill>
                <a:latin typeface="Helvetica" pitchFamily="34" charset="0"/>
                <a:ea typeface="+mj-ea"/>
                <a:cs typeface="+mj-cs"/>
              </a:rPr>
              <a:t>Low Risk Contraventions (A)</a:t>
            </a:r>
            <a:endParaRPr lang="en-CA" sz="4000" b="1" dirty="0">
              <a:solidFill>
                <a:srgbClr val="AA353D"/>
              </a:solidFill>
              <a:latin typeface="Helvetica" pitchFamily="34" charset="0"/>
              <a:ea typeface="+mj-ea"/>
              <a:cs typeface="+mj-cs"/>
            </a:endParaRPr>
          </a:p>
        </p:txBody>
      </p:sp>
      <p:sp>
        <p:nvSpPr>
          <p:cNvPr id="19460" name="TextBox 3"/>
          <p:cNvSpPr txBox="1">
            <a:spLocks noChangeArrowheads="1"/>
          </p:cNvSpPr>
          <p:nvPr/>
        </p:nvSpPr>
        <p:spPr bwMode="auto">
          <a:xfrm>
            <a:off x="550863" y="1522413"/>
            <a:ext cx="8135937" cy="4954587"/>
          </a:xfrm>
          <a:prstGeom prst="rect">
            <a:avLst/>
          </a:prstGeom>
          <a:noFill/>
          <a:ln w="9525">
            <a:noFill/>
            <a:miter lim="800000"/>
            <a:headEnd/>
            <a:tailEnd/>
          </a:ln>
        </p:spPr>
        <p:txBody>
          <a:bodyPr>
            <a:spAutoFit/>
          </a:bodyPr>
          <a:lstStyle/>
          <a:p>
            <a:pPr>
              <a:defRPr/>
            </a:pPr>
            <a:r>
              <a:rPr lang="en-US" sz="2400" dirty="0">
                <a:latin typeface="Helvetica" pitchFamily="34" charset="0"/>
              </a:rPr>
              <a:t>Low risk non-compliances:</a:t>
            </a:r>
          </a:p>
          <a:p>
            <a:pPr marL="746125" lvl="1" indent="-288925">
              <a:buFont typeface="Arial" pitchFamily="34" charset="0"/>
              <a:buChar char="•"/>
              <a:defRPr/>
            </a:pPr>
            <a:r>
              <a:rPr lang="en-CA" sz="2400" dirty="0">
                <a:latin typeface="Helvetica" pitchFamily="34" charset="0"/>
              </a:rPr>
              <a:t>mainly administrative-type provisions</a:t>
            </a:r>
          </a:p>
          <a:p>
            <a:pPr marL="746125" lvl="1" indent="-288925">
              <a:buFont typeface="Arial" pitchFamily="34" charset="0"/>
              <a:buChar char="•"/>
              <a:defRPr/>
            </a:pPr>
            <a:r>
              <a:rPr lang="en-CA" sz="2400" dirty="0">
                <a:latin typeface="Helvetica" pitchFamily="34" charset="0"/>
              </a:rPr>
              <a:t>minor rule or regulation contraventions </a:t>
            </a:r>
          </a:p>
          <a:p>
            <a:pPr marL="746125" lvl="1" indent="-288925">
              <a:buFont typeface="Arial" pitchFamily="34" charset="0"/>
              <a:buChar char="•"/>
              <a:defRPr/>
            </a:pPr>
            <a:r>
              <a:rPr lang="en-CA" sz="2400" dirty="0">
                <a:latin typeface="Helvetica" pitchFamily="34" charset="0"/>
              </a:rPr>
              <a:t>no real safety or environmental consequences</a:t>
            </a:r>
          </a:p>
          <a:p>
            <a:pPr marL="746125" lvl="1" indent="-288925">
              <a:buFont typeface="Arial" pitchFamily="34" charset="0"/>
              <a:buChar char="•"/>
              <a:defRPr/>
            </a:pPr>
            <a:endParaRPr lang="en-CA" sz="1200" dirty="0">
              <a:latin typeface="Helvetica" pitchFamily="34" charset="0"/>
            </a:endParaRPr>
          </a:p>
          <a:p>
            <a:pPr marL="288925" indent="-288925">
              <a:defRPr/>
            </a:pPr>
            <a:r>
              <a:rPr lang="en-CA" sz="2400" dirty="0">
                <a:latin typeface="Helvetica" pitchFamily="34" charset="0"/>
              </a:rPr>
              <a:t>A Letter of Non-Compliance will be issued first.  </a:t>
            </a:r>
            <a:endParaRPr lang="en-CA" sz="1600" dirty="0">
              <a:latin typeface="Helvetica" pitchFamily="34" charset="0"/>
            </a:endParaRPr>
          </a:p>
          <a:p>
            <a:pPr>
              <a:defRPr/>
            </a:pPr>
            <a:r>
              <a:rPr lang="en-CA" sz="1600" dirty="0">
                <a:latin typeface="Helvetica" pitchFamily="34" charset="0"/>
              </a:rPr>
              <a:t> </a:t>
            </a:r>
            <a:endParaRPr lang="en-CA" sz="2400" dirty="0">
              <a:latin typeface="Helvetica" pitchFamily="34" charset="0"/>
            </a:endParaRPr>
          </a:p>
          <a:p>
            <a:pPr>
              <a:defRPr/>
            </a:pPr>
            <a:r>
              <a:rPr lang="en-CA" sz="2400" dirty="0">
                <a:latin typeface="Helvetica" pitchFamily="34" charset="0"/>
              </a:rPr>
              <a:t>A Letter of Warning would be issued for a contravention with a low risk ranking if, after several attempts by the RSI, an individual or company has not responded to a Letter of Non-Compliance, or if the corresponding corrective action to a Letter of Non-Compliance has not been implemented or is deemed inadequate and there is no will to correct the non-compliance.</a:t>
            </a:r>
            <a:endParaRPr lang="en-CA" sz="2000"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31C5AC-DEED-412D-AE56-2EBAA9D22718}" type="slidenum">
              <a:rPr lang="en-US" altLang="en-US">
                <a:solidFill>
                  <a:srgbClr val="898989"/>
                </a:solidFill>
                <a:latin typeface="Calibri" panose="020F0502020204030204" pitchFamily="34" charset="0"/>
              </a:rPr>
              <a:pPr eaLnBrk="1" hangingPunct="1"/>
              <a:t>18</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417513"/>
            <a:ext cx="7469188" cy="1939926"/>
          </a:xfrm>
          <a:prstGeom prst="rect">
            <a:avLst/>
          </a:prstGeom>
          <a:noFill/>
        </p:spPr>
        <p:txBody>
          <a:bodyPr>
            <a:spAutoFit/>
          </a:bodyPr>
          <a:lstStyle/>
          <a:p>
            <a:pPr fontAlgn="auto">
              <a:spcBef>
                <a:spcPts val="0"/>
              </a:spcBef>
              <a:spcAft>
                <a:spcPts val="0"/>
              </a:spcAft>
              <a:defRPr/>
            </a:pPr>
            <a:r>
              <a:rPr lang="en-US" sz="4000" b="1" dirty="0">
                <a:solidFill>
                  <a:srgbClr val="AA353D"/>
                </a:solidFill>
                <a:latin typeface="Helvetica" pitchFamily="34" charset="0"/>
                <a:ea typeface="+mj-ea"/>
                <a:cs typeface="+mj-cs"/>
              </a:rPr>
              <a:t/>
            </a:r>
            <a:br>
              <a:rPr lang="en-US" sz="4000" b="1" dirty="0">
                <a:solidFill>
                  <a:srgbClr val="AA353D"/>
                </a:solidFill>
                <a:latin typeface="Helvetica" pitchFamily="34" charset="0"/>
                <a:ea typeface="+mj-ea"/>
                <a:cs typeface="+mj-cs"/>
              </a:rPr>
            </a:br>
            <a:r>
              <a:rPr lang="en-US" sz="4000" b="1" dirty="0">
                <a:solidFill>
                  <a:srgbClr val="AA353D"/>
                </a:solidFill>
                <a:latin typeface="Helvetica" pitchFamily="34" charset="0"/>
                <a:ea typeface="+mj-ea"/>
                <a:cs typeface="+mj-cs"/>
              </a:rPr>
              <a:t>Medium Risk Contraventions (B)</a:t>
            </a:r>
            <a:endParaRPr lang="en-CA" sz="4000" b="1" dirty="0">
              <a:solidFill>
                <a:srgbClr val="AA353D"/>
              </a:solidFill>
              <a:latin typeface="Helvetica" pitchFamily="34" charset="0"/>
              <a:ea typeface="+mj-ea"/>
              <a:cs typeface="+mj-cs"/>
            </a:endParaRPr>
          </a:p>
        </p:txBody>
      </p:sp>
      <p:sp>
        <p:nvSpPr>
          <p:cNvPr id="22532" name="TextBox 3"/>
          <p:cNvSpPr txBox="1">
            <a:spLocks noChangeArrowheads="1"/>
          </p:cNvSpPr>
          <p:nvPr/>
        </p:nvSpPr>
        <p:spPr bwMode="auto">
          <a:xfrm>
            <a:off x="550863" y="1335088"/>
            <a:ext cx="8135937" cy="5386387"/>
          </a:xfrm>
          <a:prstGeom prst="rect">
            <a:avLst/>
          </a:prstGeom>
          <a:noFill/>
          <a:ln w="9525">
            <a:noFill/>
            <a:miter lim="800000"/>
            <a:headEnd/>
            <a:tailEnd/>
          </a:ln>
        </p:spPr>
        <p:txBody>
          <a:bodyPr>
            <a:spAutoFit/>
          </a:bodyPr>
          <a:lstStyle/>
          <a:p>
            <a:pPr marL="463550" indent="-463550">
              <a:buFont typeface="Arial" pitchFamily="34" charset="0"/>
              <a:buChar char="•"/>
              <a:defRPr/>
            </a:pPr>
            <a:r>
              <a:rPr lang="en-CA" sz="2000" dirty="0">
                <a:latin typeface="Helvetica" pitchFamily="34" charset="0"/>
              </a:rPr>
              <a:t>A Letter of Non-Compliance may be issued first for a Medium Risk Contravention.</a:t>
            </a:r>
          </a:p>
          <a:p>
            <a:pPr marL="463550" indent="-463550">
              <a:buFont typeface="Arial" pitchFamily="34" charset="0"/>
              <a:buChar char="•"/>
              <a:defRPr/>
            </a:pPr>
            <a:endParaRPr lang="en-CA" sz="2000" dirty="0">
              <a:latin typeface="Helvetica" pitchFamily="34" charset="0"/>
            </a:endParaRPr>
          </a:p>
          <a:p>
            <a:pPr marL="463550" indent="-463550">
              <a:buFont typeface="Arial" pitchFamily="34" charset="0"/>
              <a:buChar char="•"/>
              <a:defRPr/>
            </a:pPr>
            <a:r>
              <a:rPr lang="en-CA" sz="2000" dirty="0">
                <a:latin typeface="Helvetica" pitchFamily="34" charset="0"/>
              </a:rPr>
              <a:t> A Letter of Warning would be issued if:</a:t>
            </a:r>
          </a:p>
          <a:p>
            <a:pPr marL="1377950" lvl="2" indent="-463550">
              <a:buFont typeface="Arial" pitchFamily="34" charset="0"/>
              <a:buChar char="•"/>
              <a:defRPr/>
            </a:pPr>
            <a:r>
              <a:rPr lang="en-CA" sz="2000" dirty="0">
                <a:latin typeface="Helvetica" pitchFamily="34" charset="0"/>
              </a:rPr>
              <a:t>There is no response to the issuance of a Letter of Non-Compliance; </a:t>
            </a:r>
          </a:p>
          <a:p>
            <a:pPr marL="1377950" lvl="2" indent="-463550">
              <a:buFont typeface="Arial" pitchFamily="34" charset="0"/>
              <a:buChar char="•"/>
              <a:defRPr/>
            </a:pPr>
            <a:r>
              <a:rPr lang="en-CA" sz="2000" dirty="0">
                <a:latin typeface="Helvetica" pitchFamily="34" charset="0"/>
              </a:rPr>
              <a:t>The corresponding corrective action to a Letter of Non-Compliance has not been implemented; or </a:t>
            </a:r>
          </a:p>
          <a:p>
            <a:pPr marL="1377950" lvl="2" indent="-463550">
              <a:buFont typeface="Arial" pitchFamily="34" charset="0"/>
              <a:buChar char="•"/>
              <a:defRPr/>
            </a:pPr>
            <a:r>
              <a:rPr lang="en-CA" sz="2000" dirty="0">
                <a:latin typeface="Helvetica" pitchFamily="34" charset="0"/>
              </a:rPr>
              <a:t>The corrective actions are deemed insufficient to adequately address the contravention situation.</a:t>
            </a:r>
          </a:p>
          <a:p>
            <a:pPr marL="463550" indent="-463550">
              <a:defRPr/>
            </a:pPr>
            <a:endParaRPr lang="en-CA" sz="2000" dirty="0">
              <a:latin typeface="Helvetica" pitchFamily="34" charset="0"/>
            </a:endParaRPr>
          </a:p>
          <a:p>
            <a:pPr marL="0" lvl="2">
              <a:defRPr/>
            </a:pPr>
            <a:r>
              <a:rPr lang="en-CA" sz="2000" dirty="0">
                <a:latin typeface="Helvetica" pitchFamily="34" charset="0"/>
              </a:rPr>
              <a:t>There may be occasions where circumstances would warrant that Category B non-compliances justify the issuance of a Letter of Warning without proceeding first with a Letter of Non-Compliance, e.g. when the non-compliance could have resulted in serious consequences</a:t>
            </a:r>
          </a:p>
          <a:p>
            <a:pPr marL="360363" lvl="1" indent="-360363">
              <a:buFont typeface="Arial" pitchFamily="34" charset="0"/>
              <a:buChar char="•"/>
              <a:defRPr/>
            </a:pPr>
            <a:endParaRPr lang="en-CA" sz="2400"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5BD5C6-5FC6-4ED7-8FF4-792126089FFD}" type="slidenum">
              <a:rPr lang="en-US" altLang="en-US">
                <a:solidFill>
                  <a:srgbClr val="898989"/>
                </a:solidFill>
                <a:latin typeface="Calibri" panose="020F0502020204030204" pitchFamily="34" charset="0"/>
              </a:rPr>
              <a:pPr eaLnBrk="1" hangingPunct="1"/>
              <a:t>19</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109538"/>
            <a:ext cx="7469188" cy="1323976"/>
          </a:xfrm>
          <a:prstGeom prst="rect">
            <a:avLst/>
          </a:prstGeom>
          <a:noFill/>
        </p:spPr>
        <p:txBody>
          <a:bodyPr>
            <a:spAutoFit/>
          </a:bodyPr>
          <a:lstStyle/>
          <a:p>
            <a:pPr fontAlgn="auto">
              <a:spcBef>
                <a:spcPts val="0"/>
              </a:spcBef>
              <a:spcAft>
                <a:spcPts val="0"/>
              </a:spcAft>
              <a:defRPr/>
            </a:pPr>
            <a:r>
              <a:rPr lang="en-US" sz="4000" b="1" dirty="0">
                <a:solidFill>
                  <a:srgbClr val="AA353D"/>
                </a:solidFill>
                <a:latin typeface="Helvetica" pitchFamily="34" charset="0"/>
                <a:ea typeface="+mj-ea"/>
                <a:cs typeface="+mj-cs"/>
              </a:rPr>
              <a:t/>
            </a:r>
            <a:br>
              <a:rPr lang="en-US" sz="4000" b="1" dirty="0">
                <a:solidFill>
                  <a:srgbClr val="AA353D"/>
                </a:solidFill>
                <a:latin typeface="Helvetica" pitchFamily="34" charset="0"/>
                <a:ea typeface="+mj-ea"/>
                <a:cs typeface="+mj-cs"/>
              </a:rPr>
            </a:br>
            <a:r>
              <a:rPr lang="en-US" sz="4000" b="1" dirty="0">
                <a:solidFill>
                  <a:srgbClr val="AA353D"/>
                </a:solidFill>
                <a:latin typeface="Helvetica" pitchFamily="34" charset="0"/>
                <a:ea typeface="+mj-ea"/>
                <a:cs typeface="+mj-cs"/>
              </a:rPr>
              <a:t>High Risk Contraventions (C)</a:t>
            </a:r>
            <a:endParaRPr lang="en-CA" sz="4000" b="1" dirty="0">
              <a:solidFill>
                <a:srgbClr val="AA353D"/>
              </a:solidFill>
              <a:latin typeface="Helvetica" pitchFamily="34" charset="0"/>
              <a:ea typeface="+mj-ea"/>
              <a:cs typeface="+mj-cs"/>
            </a:endParaRPr>
          </a:p>
        </p:txBody>
      </p:sp>
      <p:sp>
        <p:nvSpPr>
          <p:cNvPr id="19460" name="TextBox 3"/>
          <p:cNvSpPr txBox="1">
            <a:spLocks noChangeArrowheads="1"/>
          </p:cNvSpPr>
          <p:nvPr/>
        </p:nvSpPr>
        <p:spPr bwMode="auto">
          <a:xfrm>
            <a:off x="550863" y="1317625"/>
            <a:ext cx="8135937" cy="6124575"/>
          </a:xfrm>
          <a:prstGeom prst="rect">
            <a:avLst/>
          </a:prstGeom>
          <a:noFill/>
          <a:ln w="9525">
            <a:noFill/>
            <a:miter lim="800000"/>
            <a:headEnd/>
            <a:tailEnd/>
          </a:ln>
        </p:spPr>
        <p:txBody>
          <a:bodyPr>
            <a:spAutoFit/>
          </a:bodyPr>
          <a:lstStyle/>
          <a:p>
            <a:pPr marL="360363" lvl="1" indent="-360363">
              <a:defRPr/>
            </a:pPr>
            <a:endParaRPr lang="en-CA" sz="2400" dirty="0">
              <a:latin typeface="Calibri" pitchFamily="34" charset="0"/>
            </a:endParaRPr>
          </a:p>
          <a:p>
            <a:pPr>
              <a:defRPr/>
            </a:pPr>
            <a:r>
              <a:rPr lang="en-CA" sz="3200" dirty="0">
                <a:latin typeface="Helvetica" pitchFamily="34" charset="0"/>
              </a:rPr>
              <a:t>A Letter of Warning should be considered for these contraventions.</a:t>
            </a:r>
          </a:p>
          <a:p>
            <a:pPr>
              <a:defRPr/>
            </a:pPr>
            <a:endParaRPr lang="en-CA" sz="3200" dirty="0">
              <a:latin typeface="Helvetica" pitchFamily="34" charset="0"/>
            </a:endParaRPr>
          </a:p>
          <a:p>
            <a:pPr>
              <a:defRPr/>
            </a:pPr>
            <a:r>
              <a:rPr lang="en-CA" sz="3200" dirty="0">
                <a:latin typeface="Helvetica" pitchFamily="34" charset="0"/>
              </a:rPr>
              <a:t>A Letter of Non-Compliance could be issued first, depending on the severity of the situation, </a:t>
            </a:r>
            <a:r>
              <a:rPr lang="en-CA" sz="3200" i="1" dirty="0">
                <a:latin typeface="Helvetica" pitchFamily="34" charset="0"/>
              </a:rPr>
              <a:t>e.g.</a:t>
            </a:r>
            <a:r>
              <a:rPr lang="en-CA" sz="3200" dirty="0">
                <a:latin typeface="Helvetica" pitchFamily="34" charset="0"/>
              </a:rPr>
              <a:t> the rule is ranked high however the circumstances and the environment reduces  </a:t>
            </a:r>
          </a:p>
          <a:p>
            <a:pPr marL="360363" lvl="1" indent="-360363">
              <a:buFont typeface="Arial" pitchFamily="34" charset="0"/>
              <a:buChar char="•"/>
              <a:defRPr/>
            </a:pPr>
            <a:endParaRPr lang="en-CA" sz="2400" dirty="0">
              <a:latin typeface="Calibri" pitchFamily="34" charset="0"/>
            </a:endParaRPr>
          </a:p>
          <a:p>
            <a:pPr marL="360363" lvl="1" indent="-360363">
              <a:buFont typeface="Arial" pitchFamily="34" charset="0"/>
              <a:buChar char="•"/>
              <a:defRPr/>
            </a:pPr>
            <a:endParaRPr lang="en-CA" sz="2400" dirty="0">
              <a:latin typeface="Calibri" pitchFamily="34" charset="0"/>
            </a:endParaRPr>
          </a:p>
          <a:p>
            <a:pPr marL="360363" lvl="1" indent="-360363">
              <a:defRPr/>
            </a:pPr>
            <a:endParaRPr lang="en-US" sz="2000" dirty="0">
              <a:latin typeface="Calibri" pitchFamily="34" charset="0"/>
            </a:endParaRPr>
          </a:p>
          <a:p>
            <a:pPr marL="360363" lvl="1" indent="-360363">
              <a:defRPr/>
            </a:pPr>
            <a:endParaRPr lang="en-CA" sz="2400" dirty="0">
              <a:latin typeface="Calibri" pitchFamily="34" charset="0"/>
            </a:endParaRPr>
          </a:p>
          <a:p>
            <a:pPr marL="360363" indent="-360363">
              <a:defRPr/>
            </a:pPr>
            <a:endParaRPr lang="en-CA" sz="20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DD63D6-1FC1-4F0D-A748-1280F6277380}" type="slidenum">
              <a:rPr lang="en-US" altLang="en-US">
                <a:solidFill>
                  <a:srgbClr val="898989"/>
                </a:solidFill>
                <a:latin typeface="Calibri" panose="020F0502020204030204" pitchFamily="34" charset="0"/>
              </a:rPr>
              <a:pPr eaLnBrk="1" hangingPunct="1"/>
              <a:t>2</a:t>
            </a:fld>
            <a:endParaRPr lang="en-US" altLang="en-US">
              <a:solidFill>
                <a:srgbClr val="898989"/>
              </a:solidFill>
              <a:latin typeface="Calibri" panose="020F0502020204030204" pitchFamily="34" charset="0"/>
            </a:endParaRPr>
          </a:p>
        </p:txBody>
      </p:sp>
      <p:sp>
        <p:nvSpPr>
          <p:cNvPr id="3" name="Title 3"/>
          <p:cNvSpPr txBox="1">
            <a:spLocks/>
          </p:cNvSpPr>
          <p:nvPr/>
        </p:nvSpPr>
        <p:spPr>
          <a:xfrm>
            <a:off x="277813" y="258763"/>
            <a:ext cx="8229600" cy="1003300"/>
          </a:xfrm>
          <a:prstGeom prst="rect">
            <a:avLst/>
          </a:prstGeom>
          <a:noFill/>
          <a:ln>
            <a:noFill/>
          </a:ln>
        </p:spPr>
        <p:txBody>
          <a:bodyPr/>
          <a:lstStyle/>
          <a:p>
            <a:pPr fontAlgn="auto">
              <a:spcAft>
                <a:spcPts val="0"/>
              </a:spcAft>
              <a:defRPr/>
            </a:pPr>
            <a:r>
              <a:rPr lang="en-US" sz="4400" b="1" dirty="0">
                <a:solidFill>
                  <a:schemeClr val="accent1">
                    <a:lumMod val="50000"/>
                  </a:schemeClr>
                </a:solidFill>
                <a:latin typeface="+mn-lt"/>
              </a:rPr>
              <a:t>Background</a:t>
            </a:r>
            <a:endParaRPr lang="en-US" sz="4000" b="1" dirty="0">
              <a:solidFill>
                <a:schemeClr val="accent1">
                  <a:lumMod val="50000"/>
                </a:schemeClr>
              </a:solidFill>
              <a:latin typeface="+mn-lt"/>
            </a:endParaRPr>
          </a:p>
        </p:txBody>
      </p:sp>
      <p:sp>
        <p:nvSpPr>
          <p:cNvPr id="4" name="ZoneTexte 3"/>
          <p:cNvSpPr txBox="1">
            <a:spLocks noChangeArrowheads="1"/>
          </p:cNvSpPr>
          <p:nvPr/>
        </p:nvSpPr>
        <p:spPr bwMode="auto">
          <a:xfrm>
            <a:off x="682625" y="1262063"/>
            <a:ext cx="8004175" cy="4986337"/>
          </a:xfrm>
          <a:prstGeom prst="rect">
            <a:avLst/>
          </a:prstGeom>
          <a:noFill/>
          <a:ln w="9525">
            <a:noFill/>
            <a:miter lim="800000"/>
            <a:headEnd/>
            <a:tailEnd/>
          </a:ln>
        </p:spPr>
        <p:txBody>
          <a:bodyPr>
            <a:spAutoFit/>
          </a:bodyPr>
          <a:lstStyle/>
          <a:p>
            <a:pPr>
              <a:defRPr/>
            </a:pPr>
            <a:r>
              <a:rPr lang="en-CA" sz="4000" b="1" dirty="0">
                <a:latin typeface="+mn-lt"/>
              </a:rPr>
              <a:t>2007 RSA REVIEW PANEL</a:t>
            </a:r>
          </a:p>
          <a:p>
            <a:pPr>
              <a:defRPr/>
            </a:pPr>
            <a:endParaRPr lang="en-CA" sz="1000" b="1" dirty="0">
              <a:cs typeface="Arial" pitchFamily="34" charset="0"/>
            </a:endParaRPr>
          </a:p>
          <a:p>
            <a:pPr>
              <a:defRPr/>
            </a:pPr>
            <a:r>
              <a:rPr lang="en-CA" sz="2400" b="1" dirty="0">
                <a:cs typeface="Arial" pitchFamily="34" charset="0"/>
              </a:rPr>
              <a:t>The Panel concluded that the Rail Safety regime lacked enforcement tools to adequately address non-compliance issues.</a:t>
            </a:r>
          </a:p>
          <a:p>
            <a:pPr>
              <a:defRPr/>
            </a:pPr>
            <a:endParaRPr lang="en-CA" b="1" dirty="0">
              <a:cs typeface="Arial" pitchFamily="34" charset="0"/>
            </a:endParaRPr>
          </a:p>
          <a:p>
            <a:pPr>
              <a:defRPr/>
            </a:pPr>
            <a:r>
              <a:rPr lang="en-CA" sz="2400" b="1" dirty="0">
                <a:cs typeface="Arial" pitchFamily="34" charset="0"/>
              </a:rPr>
              <a:t>Rail Safety developed the </a:t>
            </a:r>
            <a:r>
              <a:rPr lang="en-CA" sz="2400" b="1" i="1" dirty="0">
                <a:cs typeface="Arial" pitchFamily="34" charset="0"/>
              </a:rPr>
              <a:t>Railway Safety Administrative Monetary Penalties Regulations</a:t>
            </a:r>
            <a:r>
              <a:rPr lang="en-CA" sz="2400" b="1" dirty="0">
                <a:cs typeface="Arial" pitchFamily="34" charset="0"/>
              </a:rPr>
              <a:t> which came into force on April 1, 2015</a:t>
            </a:r>
          </a:p>
          <a:p>
            <a:pPr>
              <a:defRPr/>
            </a:pPr>
            <a:endParaRPr lang="en-CA" sz="1000" b="1" dirty="0">
              <a:cs typeface="Arial" pitchFamily="34" charset="0"/>
            </a:endParaRPr>
          </a:p>
          <a:p>
            <a:pPr marL="531813" indent="-531813">
              <a:defRPr/>
            </a:pPr>
            <a:r>
              <a:rPr lang="en-CA" sz="2400" b="1" dirty="0">
                <a:solidFill>
                  <a:schemeClr val="accent1">
                    <a:lumMod val="50000"/>
                  </a:schemeClr>
                </a:solidFill>
                <a:latin typeface="+mn-lt"/>
                <a:cs typeface="Arial" pitchFamily="34" charset="0"/>
              </a:rPr>
              <a:t>	AMPs – Phase II (SMS &amp; ROC) – now in force</a:t>
            </a:r>
          </a:p>
          <a:p>
            <a:pPr marL="531813" indent="-531813">
              <a:defRPr/>
            </a:pPr>
            <a:r>
              <a:rPr lang="en-CA" sz="2400" b="1" dirty="0">
                <a:solidFill>
                  <a:schemeClr val="accent1">
                    <a:lumMod val="50000"/>
                  </a:schemeClr>
                </a:solidFill>
                <a:latin typeface="+mn-lt"/>
                <a:cs typeface="Arial" pitchFamily="34" charset="0"/>
              </a:rPr>
              <a:t>	AMPs – Phase III (Grade Crossing Regulations – currently  published in Gazette I)</a:t>
            </a:r>
          </a:p>
          <a:p>
            <a:pPr marL="531813" indent="-266700">
              <a:defRPr/>
            </a:pPr>
            <a:r>
              <a:rPr lang="en-CA" sz="2400" b="1" dirty="0">
                <a:solidFill>
                  <a:schemeClr val="accent1">
                    <a:lumMod val="50000"/>
                  </a:schemeClr>
                </a:solidFill>
                <a:latin typeface="+mn-lt"/>
                <a:cs typeface="Arial" pitchFamily="34" charset="0"/>
              </a:rPr>
              <a:t>	AMPs – Phase IV (new RSA amendments – coming soon)</a:t>
            </a:r>
            <a:endParaRPr lang="en-CA" sz="4000" b="1" dirty="0">
              <a:solidFill>
                <a:schemeClr val="accent1">
                  <a:lumMod val="50000"/>
                </a:schemeClr>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6964B1-8B2B-4772-90DC-CA813455DE73}" type="slidenum">
              <a:rPr lang="en-US" altLang="en-US">
                <a:solidFill>
                  <a:srgbClr val="898989"/>
                </a:solidFill>
                <a:latin typeface="Calibri" panose="020F0502020204030204" pitchFamily="34" charset="0"/>
              </a:rPr>
              <a:pPr eaLnBrk="1" hangingPunct="1"/>
              <a:t>20</a:t>
            </a:fld>
            <a:endParaRPr lang="en-US" altLang="en-US">
              <a:solidFill>
                <a:srgbClr val="898989"/>
              </a:solidFill>
              <a:latin typeface="Calibri" panose="020F0502020204030204" pitchFamily="34" charset="0"/>
            </a:endParaRPr>
          </a:p>
        </p:txBody>
      </p:sp>
      <p:sp>
        <p:nvSpPr>
          <p:cNvPr id="4" name="TextBox 2"/>
          <p:cNvSpPr txBox="1"/>
          <p:nvPr/>
        </p:nvSpPr>
        <p:spPr>
          <a:xfrm rot="10800000" flipV="1">
            <a:off x="0" y="0"/>
            <a:ext cx="7637463" cy="132397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Designation of Rules</a:t>
            </a:r>
          </a:p>
          <a:p>
            <a:pPr fontAlgn="auto">
              <a:spcBef>
                <a:spcPts val="0"/>
              </a:spcBef>
              <a:spcAft>
                <a:spcPts val="0"/>
              </a:spcAft>
              <a:defRPr/>
            </a:pPr>
            <a:r>
              <a:rPr lang="en-CA" sz="4000" b="1" dirty="0">
                <a:solidFill>
                  <a:srgbClr val="AA353D"/>
                </a:solidFill>
                <a:latin typeface="Helvetica" pitchFamily="34" charset="0"/>
                <a:ea typeface="+mj-ea"/>
                <a:cs typeface="+mj-cs"/>
              </a:rPr>
              <a:t>and Standards</a:t>
            </a:r>
          </a:p>
        </p:txBody>
      </p:sp>
      <p:sp>
        <p:nvSpPr>
          <p:cNvPr id="25604" name="TextBox 3"/>
          <p:cNvSpPr txBox="1">
            <a:spLocks noChangeArrowheads="1"/>
          </p:cNvSpPr>
          <p:nvPr/>
        </p:nvSpPr>
        <p:spPr bwMode="auto">
          <a:xfrm>
            <a:off x="514350" y="1425575"/>
            <a:ext cx="836771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360363" indent="-360363"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Arial" panose="020B0604020202020204" pitchFamily="34" charset="0"/>
              <a:buChar char="•"/>
            </a:pPr>
            <a:r>
              <a:rPr lang="en-CA" altLang="en-US" sz="3200">
                <a:latin typeface="Helvetica" panose="020B0604020202020204" pitchFamily="34" charset="0"/>
              </a:rPr>
              <a:t>Section 3.1(b) designates rules and standards as a whole (in the “B” or medium category)</a:t>
            </a:r>
          </a:p>
          <a:p>
            <a:pPr lvl="1" eaLnBrk="1" hangingPunct="1">
              <a:buFont typeface="Arial" panose="020B0604020202020204" pitchFamily="34" charset="0"/>
              <a:buChar char="•"/>
            </a:pPr>
            <a:endParaRPr lang="en-CA" altLang="en-US" sz="2000">
              <a:latin typeface="Helvetica" panose="020B0604020202020204" pitchFamily="34" charset="0"/>
            </a:endParaRPr>
          </a:p>
          <a:p>
            <a:pPr lvl="1" eaLnBrk="1" hangingPunct="1">
              <a:buFont typeface="Arial" panose="020B0604020202020204" pitchFamily="34" charset="0"/>
              <a:buChar char="•"/>
            </a:pPr>
            <a:r>
              <a:rPr lang="en-CA" altLang="en-US" sz="3200">
                <a:latin typeface="Helvetica" panose="020B0604020202020204" pitchFamily="34" charset="0"/>
              </a:rPr>
              <a:t>Section 17.2 of the RSA</a:t>
            </a:r>
            <a:r>
              <a:rPr lang="en-CA" altLang="en-US" sz="3200" i="1">
                <a:latin typeface="Helvetica" panose="020B0604020202020204" pitchFamily="34" charset="0"/>
              </a:rPr>
              <a:t> </a:t>
            </a:r>
            <a:r>
              <a:rPr lang="en-CA" altLang="en-US" sz="3200">
                <a:latin typeface="Helvetica" panose="020B0604020202020204" pitchFamily="34" charset="0"/>
              </a:rPr>
              <a:t>prohibits any company from operating or maintaining a railway without being in compliance with all applicable rules.  This is a designated provision (in the “C” or high category)</a:t>
            </a:r>
            <a:endParaRPr lang="en-CA" altLang="en-US" sz="240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A6A8B7-5A0E-4964-B5B5-097E8C59FC0B}" type="slidenum">
              <a:rPr lang="en-US" altLang="en-US">
                <a:solidFill>
                  <a:srgbClr val="898989"/>
                </a:solidFill>
                <a:latin typeface="Calibri" panose="020F0502020204030204" pitchFamily="34" charset="0"/>
              </a:rPr>
              <a:pPr eaLnBrk="1" hangingPunct="1"/>
              <a:t>21</a:t>
            </a:fld>
            <a:endParaRPr lang="en-US" altLang="en-US">
              <a:solidFill>
                <a:srgbClr val="898989"/>
              </a:solidFill>
              <a:latin typeface="Calibri" panose="020F0502020204030204" pitchFamily="34" charset="0"/>
            </a:endParaRPr>
          </a:p>
        </p:txBody>
      </p:sp>
      <p:sp>
        <p:nvSpPr>
          <p:cNvPr id="4" name="TextBox 2"/>
          <p:cNvSpPr txBox="1"/>
          <p:nvPr/>
        </p:nvSpPr>
        <p:spPr>
          <a:xfrm rot="10800000" flipV="1">
            <a:off x="0" y="307975"/>
            <a:ext cx="7637463" cy="708025"/>
          </a:xfrm>
          <a:prstGeom prst="rect">
            <a:avLst/>
          </a:prstGeom>
          <a:noFill/>
        </p:spPr>
        <p:txBody>
          <a:bodyPr>
            <a:spAutoFit/>
          </a:bodyPr>
          <a:lstStyle/>
          <a:p>
            <a:pPr fontAlgn="auto">
              <a:spcBef>
                <a:spcPts val="0"/>
              </a:spcBef>
              <a:spcAft>
                <a:spcPts val="0"/>
              </a:spcAft>
              <a:defRPr/>
            </a:pPr>
            <a:r>
              <a:rPr lang="fr-CA" sz="4000" b="1" dirty="0" err="1">
                <a:solidFill>
                  <a:srgbClr val="AA353D"/>
                </a:solidFill>
                <a:latin typeface="Helvetica" pitchFamily="34" charset="0"/>
                <a:ea typeface="+mj-ea"/>
                <a:cs typeface="+mj-cs"/>
              </a:rPr>
              <a:t>Where</a:t>
            </a:r>
            <a:r>
              <a:rPr lang="fr-CA" sz="4000" b="1" dirty="0">
                <a:solidFill>
                  <a:srgbClr val="AA353D"/>
                </a:solidFill>
                <a:latin typeface="Helvetica" pitchFamily="34" charset="0"/>
                <a:ea typeface="+mj-ea"/>
                <a:cs typeface="+mj-cs"/>
              </a:rPr>
              <a:t> do </a:t>
            </a:r>
            <a:r>
              <a:rPr lang="fr-CA" sz="4000" b="1" dirty="0" err="1">
                <a:solidFill>
                  <a:srgbClr val="AA353D"/>
                </a:solidFill>
                <a:latin typeface="Helvetica" pitchFamily="34" charset="0"/>
                <a:ea typeface="+mj-ea"/>
                <a:cs typeface="+mj-cs"/>
              </a:rPr>
              <a:t>rules</a:t>
            </a:r>
            <a:r>
              <a:rPr lang="fr-CA" sz="4000" b="1" dirty="0">
                <a:solidFill>
                  <a:srgbClr val="AA353D"/>
                </a:solidFill>
                <a:latin typeface="Helvetica" pitchFamily="34" charset="0"/>
                <a:ea typeface="+mj-ea"/>
                <a:cs typeface="+mj-cs"/>
              </a:rPr>
              <a:t> fit?</a:t>
            </a:r>
          </a:p>
        </p:txBody>
      </p:sp>
      <p:sp>
        <p:nvSpPr>
          <p:cNvPr id="26628" name="TextBox 3"/>
          <p:cNvSpPr txBox="1">
            <a:spLocks noChangeArrowheads="1"/>
          </p:cNvSpPr>
          <p:nvPr/>
        </p:nvSpPr>
        <p:spPr bwMode="auto">
          <a:xfrm>
            <a:off x="514350" y="1573213"/>
            <a:ext cx="836771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817563" indent="-360363"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buFont typeface="Courier New" panose="02070309020205020404" pitchFamily="49" charset="0"/>
              <a:buChar char="o"/>
            </a:pPr>
            <a:endParaRPr lang="en-US" altLang="en-US" sz="2000">
              <a:latin typeface="Calibri" panose="020F0502020204030204" pitchFamily="34" charset="0"/>
            </a:endParaRPr>
          </a:p>
          <a:p>
            <a:pPr lvl="2" eaLnBrk="1" hangingPunct="1">
              <a:buFont typeface="Courier New" panose="02070309020205020404" pitchFamily="49" charset="0"/>
              <a:buChar char="o"/>
            </a:pPr>
            <a:endParaRPr lang="en-CA" altLang="en-US">
              <a:latin typeface="Calibri" panose="020F0502020204030204" pitchFamily="34" charset="0"/>
            </a:endParaRPr>
          </a:p>
        </p:txBody>
      </p:sp>
      <p:graphicFrame>
        <p:nvGraphicFramePr>
          <p:cNvPr id="6" name="Table 5"/>
          <p:cNvGraphicFramePr>
            <a:graphicFrameLocks noGrp="1"/>
          </p:cNvGraphicFramePr>
          <p:nvPr/>
        </p:nvGraphicFramePr>
        <p:xfrm>
          <a:off x="514350" y="1016000"/>
          <a:ext cx="7823200" cy="5391150"/>
        </p:xfrm>
        <a:graphic>
          <a:graphicData uri="http://schemas.openxmlformats.org/drawingml/2006/table">
            <a:tbl>
              <a:tblPr firstRow="1" bandRow="1">
                <a:tableStyleId>{5C22544A-7EE6-4342-B048-85BDC9FD1C3A}</a:tableStyleId>
              </a:tblPr>
              <a:tblGrid>
                <a:gridCol w="1312812"/>
                <a:gridCol w="1756579"/>
                <a:gridCol w="1606885"/>
                <a:gridCol w="3146924"/>
              </a:tblGrid>
              <a:tr h="997962">
                <a:tc>
                  <a:txBody>
                    <a:bodyPr/>
                    <a:lstStyle/>
                    <a:p>
                      <a:pPr algn="ctr"/>
                      <a:r>
                        <a:rPr lang="fr-CA" sz="1600" dirty="0" err="1" smtClean="0"/>
                        <a:t>Risk</a:t>
                      </a:r>
                      <a:endParaRPr lang="en-US" sz="1600" dirty="0"/>
                    </a:p>
                  </a:txBody>
                  <a:tcPr marT="45725" marB="45725" anchor="ctr">
                    <a:solidFill>
                      <a:schemeClr val="accent1">
                        <a:lumMod val="50000"/>
                      </a:schemeClr>
                    </a:solidFill>
                  </a:tcPr>
                </a:tc>
                <a:tc>
                  <a:txBody>
                    <a:bodyPr/>
                    <a:lstStyle/>
                    <a:p>
                      <a:pPr algn="ctr"/>
                      <a:r>
                        <a:rPr lang="fr-CA" sz="1600" dirty="0" err="1" smtClean="0"/>
                        <a:t>Designated</a:t>
                      </a:r>
                      <a:r>
                        <a:rPr lang="fr-CA" sz="1600" dirty="0" smtClean="0"/>
                        <a:t> Provision</a:t>
                      </a:r>
                      <a:endParaRPr lang="en-US" sz="1600" dirty="0"/>
                    </a:p>
                  </a:txBody>
                  <a:tcPr marT="45725" marB="45725" anchor="ctr">
                    <a:solidFill>
                      <a:schemeClr val="accent1">
                        <a:lumMod val="50000"/>
                      </a:schemeClr>
                    </a:solidFill>
                  </a:tcPr>
                </a:tc>
                <a:tc>
                  <a:txBody>
                    <a:bodyPr/>
                    <a:lstStyle/>
                    <a:p>
                      <a:pPr algn="ctr"/>
                      <a:r>
                        <a:rPr lang="fr-CA" sz="1600" dirty="0" err="1" smtClean="0"/>
                        <a:t>Risk</a:t>
                      </a:r>
                      <a:r>
                        <a:rPr lang="fr-CA" sz="1600" dirty="0" smtClean="0"/>
                        <a:t> (</a:t>
                      </a:r>
                      <a:r>
                        <a:rPr lang="fr-CA" sz="1600" dirty="0" err="1" smtClean="0"/>
                        <a:t>Rules</a:t>
                      </a:r>
                      <a:r>
                        <a:rPr lang="fr-CA" sz="1600" dirty="0" smtClean="0"/>
                        <a:t>)</a:t>
                      </a:r>
                      <a:endParaRPr lang="en-US" sz="1600" dirty="0"/>
                    </a:p>
                  </a:txBody>
                  <a:tcPr marT="45725" marB="45725" anchor="ctr">
                    <a:solidFill>
                      <a:schemeClr val="accent1">
                        <a:lumMod val="50000"/>
                      </a:schemeClr>
                    </a:solidFill>
                  </a:tcPr>
                </a:tc>
                <a:tc>
                  <a:txBody>
                    <a:bodyPr/>
                    <a:lstStyle/>
                    <a:p>
                      <a:pPr algn="ctr"/>
                      <a:r>
                        <a:rPr lang="fr-CA" sz="1600" dirty="0" smtClean="0"/>
                        <a:t>Person </a:t>
                      </a:r>
                      <a:r>
                        <a:rPr lang="fr-CA" sz="1600" dirty="0" err="1" smtClean="0"/>
                        <a:t>Responsible</a:t>
                      </a:r>
                      <a:endParaRPr lang="en-US" sz="1600" dirty="0"/>
                    </a:p>
                  </a:txBody>
                  <a:tcPr marT="45725" marB="45725" anchor="ctr">
                    <a:solidFill>
                      <a:schemeClr val="accent1">
                        <a:lumMod val="50000"/>
                      </a:schemeClr>
                    </a:solidFill>
                  </a:tcPr>
                </a:tc>
              </a:tr>
              <a:tr h="606014">
                <a:tc>
                  <a:txBody>
                    <a:bodyPr/>
                    <a:lstStyle/>
                    <a:p>
                      <a:pPr algn="ctr"/>
                      <a:r>
                        <a:rPr lang="fr-CA" sz="1800" dirty="0" smtClean="0"/>
                        <a:t>A</a:t>
                      </a:r>
                      <a:endParaRPr lang="en-US" sz="1800" dirty="0"/>
                    </a:p>
                  </a:txBody>
                  <a:tcPr marT="45725" marB="45725" anchor="ctr">
                    <a:solidFill>
                      <a:schemeClr val="tx2">
                        <a:lumMod val="20000"/>
                        <a:lumOff val="80000"/>
                      </a:schemeClr>
                    </a:solidFill>
                  </a:tcPr>
                </a:tc>
                <a:tc gridSpan="2">
                  <a:txBody>
                    <a:bodyPr/>
                    <a:lstStyle/>
                    <a:p>
                      <a:endParaRPr lang="en-US" sz="1800" dirty="0"/>
                    </a:p>
                  </a:txBody>
                  <a:tcPr marT="45725" marB="45725">
                    <a:solidFill>
                      <a:schemeClr val="tx2">
                        <a:lumMod val="20000"/>
                        <a:lumOff val="80000"/>
                      </a:schemeClr>
                    </a:solidFill>
                  </a:tcPr>
                </a:tc>
                <a:tc hMerge="1">
                  <a:txBody>
                    <a:bodyPr/>
                    <a:lstStyle/>
                    <a:p>
                      <a:endParaRPr lang="en-US"/>
                    </a:p>
                  </a:txBody>
                  <a:tcPr/>
                </a:tc>
                <a:tc>
                  <a:txBody>
                    <a:bodyPr/>
                    <a:lstStyle/>
                    <a:p>
                      <a:endParaRPr lang="en-US" sz="1800" dirty="0"/>
                    </a:p>
                  </a:txBody>
                  <a:tcPr marT="45725" marB="45725">
                    <a:solidFill>
                      <a:schemeClr val="accent1">
                        <a:lumMod val="40000"/>
                        <a:lumOff val="60000"/>
                      </a:schemeClr>
                    </a:solidFill>
                  </a:tcPr>
                </a:tc>
              </a:tr>
              <a:tr h="593823">
                <a:tc rowSpan="3">
                  <a:txBody>
                    <a:bodyPr/>
                    <a:lstStyle/>
                    <a:p>
                      <a:pPr algn="ctr"/>
                      <a:r>
                        <a:rPr lang="fr-CA" sz="1800" dirty="0" smtClean="0">
                          <a:solidFill>
                            <a:schemeClr val="bg1"/>
                          </a:solidFill>
                        </a:rPr>
                        <a:t>B</a:t>
                      </a:r>
                      <a:endParaRPr lang="en-US" sz="1800" dirty="0">
                        <a:solidFill>
                          <a:schemeClr val="bg1"/>
                        </a:solidFill>
                      </a:endParaRPr>
                    </a:p>
                  </a:txBody>
                  <a:tcPr marT="45725" marB="45725" anchor="ctr">
                    <a:solidFill>
                      <a:schemeClr val="accent1">
                        <a:lumMod val="50000"/>
                      </a:schemeClr>
                    </a:solidFill>
                  </a:tcPr>
                </a:tc>
                <a:tc rowSpan="3">
                  <a:txBody>
                    <a:bodyPr/>
                    <a:lstStyle/>
                    <a:p>
                      <a:pPr algn="ctr"/>
                      <a:r>
                        <a:rPr lang="fr-CA" sz="1800" dirty="0" smtClean="0">
                          <a:solidFill>
                            <a:schemeClr val="bg1"/>
                          </a:solidFill>
                        </a:rPr>
                        <a:t>3.1(b)</a:t>
                      </a:r>
                      <a:endParaRPr lang="en-US" sz="1800" dirty="0">
                        <a:solidFill>
                          <a:schemeClr val="bg1"/>
                        </a:solidFill>
                      </a:endParaRPr>
                    </a:p>
                  </a:txBody>
                  <a:tcPr marT="45725" marB="45725" anchor="ctr">
                    <a:solidFill>
                      <a:schemeClr val="accent1">
                        <a:lumMod val="50000"/>
                      </a:schemeClr>
                    </a:solidFill>
                  </a:tcPr>
                </a:tc>
                <a:tc>
                  <a:txBody>
                    <a:bodyPr/>
                    <a:lstStyle/>
                    <a:p>
                      <a:pPr algn="ctr"/>
                      <a:r>
                        <a:rPr lang="fr-CA" sz="1800" dirty="0" err="1" smtClean="0"/>
                        <a:t>Low</a:t>
                      </a:r>
                      <a:endParaRPr lang="en-US" sz="1800" dirty="0"/>
                    </a:p>
                  </a:txBody>
                  <a:tcPr marT="45725" marB="45725" anchor="ctr">
                    <a:solidFill>
                      <a:srgbClr val="FFFF00"/>
                    </a:solidFill>
                  </a:tcPr>
                </a:tc>
                <a:tc rowSpan="3">
                  <a:txBody>
                    <a:bodyPr/>
                    <a:lstStyle/>
                    <a:p>
                      <a:r>
                        <a:rPr lang="fr-CA" sz="1800" dirty="0" err="1" smtClean="0">
                          <a:solidFill>
                            <a:schemeClr val="bg1"/>
                          </a:solidFill>
                        </a:rPr>
                        <a:t>Individual</a:t>
                      </a:r>
                      <a:r>
                        <a:rPr lang="fr-CA" sz="1800" dirty="0" smtClean="0">
                          <a:solidFill>
                            <a:schemeClr val="bg1"/>
                          </a:solidFill>
                        </a:rPr>
                        <a:t> or Corporation</a:t>
                      </a:r>
                      <a:endParaRPr lang="en-US" sz="1800" dirty="0">
                        <a:solidFill>
                          <a:schemeClr val="bg1"/>
                        </a:solidFill>
                      </a:endParaRPr>
                    </a:p>
                  </a:txBody>
                  <a:tcPr marT="45725" marB="45725" anchor="ctr">
                    <a:solidFill>
                      <a:schemeClr val="accent1">
                        <a:lumMod val="50000"/>
                      </a:schemeClr>
                    </a:solidFill>
                  </a:tcPr>
                </a:tc>
              </a:tr>
              <a:tr h="585688">
                <a:tc vMerge="1">
                  <a:txBody>
                    <a:bodyPr/>
                    <a:lstStyle/>
                    <a:p>
                      <a:endParaRPr lang="en-US"/>
                    </a:p>
                  </a:txBody>
                  <a:tcPr/>
                </a:tc>
                <a:tc vMerge="1">
                  <a:txBody>
                    <a:bodyPr/>
                    <a:lstStyle/>
                    <a:p>
                      <a:endParaRPr lang="en-US"/>
                    </a:p>
                  </a:txBody>
                  <a:tcPr>
                    <a:solidFill>
                      <a:schemeClr val="tx2">
                        <a:lumMod val="20000"/>
                        <a:lumOff val="80000"/>
                      </a:schemeClr>
                    </a:solidFill>
                  </a:tcPr>
                </a:tc>
                <a:tc>
                  <a:txBody>
                    <a:bodyPr/>
                    <a:lstStyle/>
                    <a:p>
                      <a:pPr algn="ctr"/>
                      <a:r>
                        <a:rPr lang="fr-CA" sz="1800" dirty="0" smtClean="0"/>
                        <a:t>Medium</a:t>
                      </a:r>
                      <a:endParaRPr lang="en-US" sz="1800" dirty="0"/>
                    </a:p>
                  </a:txBody>
                  <a:tcPr marT="45725" marB="45725" anchor="ctr">
                    <a:solidFill>
                      <a:srgbClr val="FFC000"/>
                    </a:solidFill>
                  </a:tcPr>
                </a:tc>
                <a:tc vMerge="1">
                  <a:txBody>
                    <a:bodyPr/>
                    <a:lstStyle/>
                    <a:p>
                      <a:endParaRPr lang="en-US" dirty="0"/>
                    </a:p>
                  </a:txBody>
                  <a:tcPr anchor="ctr">
                    <a:solidFill>
                      <a:srgbClr val="FFC000"/>
                    </a:solidFill>
                  </a:tcPr>
                </a:tc>
              </a:tr>
              <a:tr h="826193">
                <a:tc vMerge="1">
                  <a:txBody>
                    <a:bodyPr/>
                    <a:lstStyle/>
                    <a:p>
                      <a:endParaRPr lang="en-US" dirty="0"/>
                    </a:p>
                  </a:txBody>
                  <a:tcPr/>
                </a:tc>
                <a:tc vMerge="1">
                  <a:txBody>
                    <a:bodyPr/>
                    <a:lstStyle/>
                    <a:p>
                      <a:endParaRPr lang="en-US" dirty="0"/>
                    </a:p>
                  </a:txBody>
                  <a:tcPr>
                    <a:solidFill>
                      <a:schemeClr val="tx2">
                        <a:lumMod val="20000"/>
                        <a:lumOff val="80000"/>
                      </a:schemeClr>
                    </a:solidFill>
                  </a:tcPr>
                </a:tc>
                <a:tc>
                  <a:txBody>
                    <a:bodyPr/>
                    <a:lstStyle/>
                    <a:p>
                      <a:pPr algn="ctr"/>
                      <a:r>
                        <a:rPr lang="fr-CA" sz="1800" dirty="0" smtClean="0">
                          <a:solidFill>
                            <a:schemeClr val="bg1"/>
                          </a:solidFill>
                        </a:rPr>
                        <a:t>High</a:t>
                      </a:r>
                      <a:endParaRPr lang="en-US" sz="1800" dirty="0">
                        <a:solidFill>
                          <a:schemeClr val="bg1"/>
                        </a:solidFill>
                      </a:endParaRPr>
                    </a:p>
                  </a:txBody>
                  <a:tcPr marT="45725" marB="45725" anchor="ctr">
                    <a:solidFill>
                      <a:srgbClr val="FF0000"/>
                    </a:solidFill>
                  </a:tcPr>
                </a:tc>
                <a:tc vMerge="1">
                  <a:txBody>
                    <a:bodyPr/>
                    <a:lstStyle/>
                    <a:p>
                      <a:endParaRPr lang="en-US" dirty="0">
                        <a:solidFill>
                          <a:schemeClr val="bg1"/>
                        </a:solidFill>
                      </a:endParaRPr>
                    </a:p>
                  </a:txBody>
                  <a:tcPr anchor="ctr">
                    <a:solidFill>
                      <a:srgbClr val="FF0000"/>
                    </a:solidFill>
                  </a:tcPr>
                </a:tc>
              </a:tr>
              <a:tr h="593823">
                <a:tc rowSpan="3">
                  <a:txBody>
                    <a:bodyPr/>
                    <a:lstStyle/>
                    <a:p>
                      <a:pPr algn="ctr"/>
                      <a:r>
                        <a:rPr lang="fr-CA" sz="1800" b="0" dirty="0" smtClean="0"/>
                        <a:t>C</a:t>
                      </a:r>
                      <a:endParaRPr lang="en-US" sz="1800" b="0" dirty="0"/>
                    </a:p>
                  </a:txBody>
                  <a:tcPr marT="45725" marB="45725" anchor="ctr">
                    <a:solidFill>
                      <a:schemeClr val="tx2">
                        <a:lumMod val="20000"/>
                        <a:lumOff val="80000"/>
                      </a:schemeClr>
                    </a:solidFill>
                  </a:tcPr>
                </a:tc>
                <a:tc rowSpan="3">
                  <a:txBody>
                    <a:bodyPr/>
                    <a:lstStyle/>
                    <a:p>
                      <a:pPr algn="ctr"/>
                      <a:r>
                        <a:rPr lang="fr-CA" sz="1800" dirty="0" smtClean="0"/>
                        <a:t>17.2</a:t>
                      </a:r>
                      <a:endParaRPr lang="en-US" sz="1800" dirty="0"/>
                    </a:p>
                  </a:txBody>
                  <a:tcPr marT="45725" marB="45725" anchor="ctr">
                    <a:solidFill>
                      <a:schemeClr val="tx2">
                        <a:lumMod val="20000"/>
                        <a:lumOff val="80000"/>
                      </a:schemeClr>
                    </a:solidFill>
                  </a:tcPr>
                </a:tc>
                <a:tc>
                  <a:txBody>
                    <a:bodyPr/>
                    <a:lstStyle/>
                    <a:p>
                      <a:pPr algn="ctr"/>
                      <a:endParaRPr lang="en-US" sz="1800" dirty="0"/>
                    </a:p>
                  </a:txBody>
                  <a:tcPr marT="45725" marB="45725" anchor="ctr">
                    <a:solidFill>
                      <a:schemeClr val="accent1">
                        <a:lumMod val="40000"/>
                        <a:lumOff val="60000"/>
                      </a:schemeClr>
                    </a:solidFill>
                  </a:tcPr>
                </a:tc>
                <a:tc rowSpan="3">
                  <a:txBody>
                    <a:bodyPr/>
                    <a:lstStyle/>
                    <a:p>
                      <a:r>
                        <a:rPr lang="fr-CA" sz="1800" dirty="0" smtClean="0"/>
                        <a:t>Corporation</a:t>
                      </a:r>
                      <a:endParaRPr lang="en-US" sz="1800" dirty="0"/>
                    </a:p>
                  </a:txBody>
                  <a:tcPr marT="45725" marB="45725" anchor="ctr">
                    <a:solidFill>
                      <a:schemeClr val="accent1">
                        <a:lumMod val="40000"/>
                        <a:lumOff val="60000"/>
                      </a:schemeClr>
                    </a:solidFill>
                  </a:tcPr>
                </a:tc>
              </a:tr>
              <a:tr h="593823">
                <a:tc vMerge="1">
                  <a:txBody>
                    <a:bodyPr/>
                    <a:lstStyle/>
                    <a:p>
                      <a:pPr algn="ctr"/>
                      <a:endParaRPr lang="en-US" b="0" dirty="0"/>
                    </a:p>
                  </a:txBody>
                  <a:tcPr anchor="ctr">
                    <a:solidFill>
                      <a:schemeClr val="tx2">
                        <a:lumMod val="20000"/>
                        <a:lumOff val="80000"/>
                      </a:schemeClr>
                    </a:solidFill>
                  </a:tcPr>
                </a:tc>
                <a:tc vMerge="1">
                  <a:txBody>
                    <a:bodyPr/>
                    <a:lstStyle/>
                    <a:p>
                      <a:endParaRPr lang="en-US" dirty="0"/>
                    </a:p>
                  </a:txBody>
                  <a:tcPr anchor="ctr">
                    <a:solidFill>
                      <a:schemeClr val="tx2">
                        <a:lumMod val="20000"/>
                        <a:lumOff val="80000"/>
                      </a:schemeClr>
                    </a:solidFill>
                  </a:tcPr>
                </a:tc>
                <a:tc>
                  <a:txBody>
                    <a:bodyPr/>
                    <a:lstStyle/>
                    <a:p>
                      <a:pPr algn="ctr"/>
                      <a:endParaRPr lang="en-US" sz="1800" dirty="0"/>
                    </a:p>
                  </a:txBody>
                  <a:tcPr marT="45725" marB="45725" anchor="ctr">
                    <a:solidFill>
                      <a:schemeClr val="accent1">
                        <a:lumMod val="40000"/>
                        <a:lumOff val="60000"/>
                      </a:schemeClr>
                    </a:solidFill>
                  </a:tcPr>
                </a:tc>
                <a:tc vMerge="1">
                  <a:txBody>
                    <a:bodyPr/>
                    <a:lstStyle/>
                    <a:p>
                      <a:endParaRPr lang="en-US" dirty="0"/>
                    </a:p>
                  </a:txBody>
                  <a:tcPr anchor="ctr">
                    <a:solidFill>
                      <a:schemeClr val="tx2">
                        <a:lumMod val="20000"/>
                        <a:lumOff val="80000"/>
                      </a:schemeClr>
                    </a:solidFill>
                  </a:tcPr>
                </a:tc>
              </a:tr>
              <a:tr h="593823">
                <a:tc vMerge="1">
                  <a:txBody>
                    <a:bodyPr/>
                    <a:lstStyle/>
                    <a:p>
                      <a:pPr algn="ctr"/>
                      <a:endParaRPr lang="en-US" b="0" dirty="0"/>
                    </a:p>
                  </a:txBody>
                  <a:tcPr anchor="ctr">
                    <a:solidFill>
                      <a:schemeClr val="tx2">
                        <a:lumMod val="20000"/>
                        <a:lumOff val="80000"/>
                      </a:schemeClr>
                    </a:solidFill>
                  </a:tcPr>
                </a:tc>
                <a:tc vMerge="1">
                  <a:txBody>
                    <a:bodyPr/>
                    <a:lstStyle/>
                    <a:p>
                      <a:endParaRPr lang="en-US" dirty="0"/>
                    </a:p>
                  </a:txBody>
                  <a:tcPr anchor="ctr">
                    <a:solidFill>
                      <a:schemeClr val="tx2">
                        <a:lumMod val="20000"/>
                        <a:lumOff val="80000"/>
                      </a:schemeClr>
                    </a:solidFill>
                  </a:tcPr>
                </a:tc>
                <a:tc>
                  <a:txBody>
                    <a:bodyPr/>
                    <a:lstStyle/>
                    <a:p>
                      <a:pPr algn="ctr"/>
                      <a:endParaRPr lang="en-US" sz="1800" dirty="0">
                        <a:solidFill>
                          <a:schemeClr val="bg1"/>
                        </a:solidFill>
                      </a:endParaRPr>
                    </a:p>
                  </a:txBody>
                  <a:tcPr marT="45725" marB="45725" anchor="ctr">
                    <a:solidFill>
                      <a:schemeClr val="accent1">
                        <a:lumMod val="40000"/>
                        <a:lumOff val="60000"/>
                      </a:schemeClr>
                    </a:solidFill>
                  </a:tcPr>
                </a:tc>
                <a:tc vMerge="1">
                  <a:txBody>
                    <a:bodyPr/>
                    <a:lstStyle/>
                    <a:p>
                      <a:endParaRPr lang="en-US" dirty="0"/>
                    </a:p>
                  </a:txBody>
                  <a:tcPr anchor="ct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1050925"/>
            <a:ext cx="7510463" cy="5670550"/>
          </a:xfrm>
          <a:prstGeom prst="rect">
            <a:avLst/>
          </a:prstGeom>
          <a:noFill/>
          <a:ln w="9525">
            <a:noFill/>
            <a:miter lim="800000"/>
            <a:headEnd/>
            <a:tailEnd/>
          </a:ln>
        </p:spPr>
        <p:txBody>
          <a:bodyPr>
            <a:spAutoFit/>
          </a:bodyPr>
          <a:lstStyle/>
          <a:p>
            <a:pPr marL="992188" lvl="1" indent="-534988">
              <a:buFont typeface="Arial" pitchFamily="34" charset="0"/>
              <a:buChar char="•"/>
              <a:defRPr/>
            </a:pPr>
            <a:r>
              <a:rPr lang="en-CA" sz="2800" dirty="0">
                <a:latin typeface="Helvetica" pitchFamily="34" charset="0"/>
              </a:rPr>
              <a:t>An AMP can be issued for every day of non-compliance</a:t>
            </a:r>
          </a:p>
          <a:p>
            <a:pPr marL="992188" lvl="1" indent="-534988">
              <a:buFont typeface="Arial" pitchFamily="34" charset="0"/>
              <a:buChar char="•"/>
              <a:defRPr/>
            </a:pPr>
            <a:endParaRPr lang="en-CA" sz="2400" dirty="0">
              <a:latin typeface="Helvetica" pitchFamily="34" charset="0"/>
            </a:endParaRPr>
          </a:p>
          <a:p>
            <a:pPr marL="992188" lvl="1" indent="-534988">
              <a:buFont typeface="Arial" pitchFamily="34" charset="0"/>
              <a:buChar char="•"/>
              <a:defRPr/>
            </a:pPr>
            <a:r>
              <a:rPr lang="en-CA" sz="2800" dirty="0">
                <a:latin typeface="Helvetica" pitchFamily="34" charset="0"/>
              </a:rPr>
              <a:t>Increasing amounts for repeated violations</a:t>
            </a:r>
          </a:p>
          <a:p>
            <a:pPr marL="992188" lvl="1" indent="-534988">
              <a:buFont typeface="Arial" pitchFamily="34" charset="0"/>
              <a:buChar char="•"/>
              <a:defRPr/>
            </a:pPr>
            <a:endParaRPr lang="en-CA" sz="2400" dirty="0">
              <a:latin typeface="Helvetica" pitchFamily="34" charset="0"/>
            </a:endParaRPr>
          </a:p>
          <a:p>
            <a:pPr marL="992188" lvl="1" indent="-534988">
              <a:buFont typeface="Arial" pitchFamily="34" charset="0"/>
              <a:buChar char="•"/>
              <a:defRPr/>
            </a:pPr>
            <a:r>
              <a:rPr lang="en-CA" sz="2800" dirty="0">
                <a:latin typeface="Helvetica" pitchFamily="34" charset="0"/>
              </a:rPr>
              <a:t>Amounts vary for low, medium and high risk violations</a:t>
            </a:r>
          </a:p>
          <a:p>
            <a:pPr marL="992188" lvl="1" indent="-534988">
              <a:buFont typeface="Arial" pitchFamily="34" charset="0"/>
              <a:buChar char="•"/>
              <a:defRPr/>
            </a:pPr>
            <a:endParaRPr lang="en-CA" sz="2400" i="1" dirty="0">
              <a:latin typeface="Helvetica" pitchFamily="34" charset="0"/>
            </a:endParaRPr>
          </a:p>
          <a:p>
            <a:pPr marL="992188" lvl="1" indent="-534988">
              <a:buFont typeface="Arial" pitchFamily="34" charset="0"/>
              <a:buChar char="•"/>
              <a:defRPr/>
            </a:pPr>
            <a:r>
              <a:rPr lang="en-CA" sz="2800" dirty="0">
                <a:latin typeface="Helvetica" pitchFamily="34" charset="0"/>
              </a:rPr>
              <a:t>Letter of Warning provides opportunity (up to 7 days) to rectify non-compliance before AMP is issued</a:t>
            </a:r>
          </a:p>
          <a:p>
            <a:pPr marL="992188" lvl="1" indent="-534988">
              <a:defRPr/>
            </a:pPr>
            <a:endParaRPr lang="en-CA" sz="2800" dirty="0">
              <a:latin typeface="Helvetica" pitchFamily="34" charset="0"/>
            </a:endParaRPr>
          </a:p>
          <a:p>
            <a:pPr lvl="1">
              <a:defRPr/>
            </a:pPr>
            <a:endParaRPr lang="en-CA" sz="1050" dirty="0">
              <a:latin typeface="Helvetica" pitchFamily="34" charset="0"/>
            </a:endParaRPr>
          </a:p>
        </p:txBody>
      </p:sp>
      <p:sp>
        <p:nvSpPr>
          <p:cNvPr id="3" name="TextBox 2"/>
          <p:cNvSpPr txBox="1"/>
          <p:nvPr/>
        </p:nvSpPr>
        <p:spPr>
          <a:xfrm rot="10800000" flipV="1">
            <a:off x="0" y="0"/>
            <a:ext cx="6445250" cy="70802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AMPs Features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D3D8E7-0187-48CF-824A-D3EC8B4537D3}" type="slidenum">
              <a:rPr lang="en-US" altLang="en-US">
                <a:solidFill>
                  <a:srgbClr val="898989"/>
                </a:solidFill>
                <a:latin typeface="Calibri" panose="020F0502020204030204" pitchFamily="34" charset="0"/>
              </a:rPr>
              <a:pPr eaLnBrk="1" hangingPunct="1"/>
              <a:t>22</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http://t1.gstatic.com/images?q=tbn:ANd9GcTo2FEKkMyzP0vtnyhqWp_UXxCDcZNFz1u0Sk_N0klGyGTpoRf3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8238"/>
            <a:ext cx="28416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1"/>
          <p:cNvSpPr>
            <a:spLocks noChangeArrowheads="1"/>
          </p:cNvSpPr>
          <p:nvPr/>
        </p:nvSpPr>
        <p:spPr bwMode="auto">
          <a:xfrm>
            <a:off x="338138" y="1600200"/>
            <a:ext cx="8494712" cy="4562475"/>
          </a:xfrm>
          <a:prstGeom prst="rect">
            <a:avLst/>
          </a:prstGeom>
          <a:noFill/>
          <a:ln w="9525">
            <a:noFill/>
            <a:miter lim="800000"/>
            <a:headEnd/>
            <a:tailEnd/>
          </a:ln>
        </p:spPr>
        <p:txBody>
          <a:bodyPr>
            <a:spAutoFit/>
          </a:bodyPr>
          <a:lstStyle/>
          <a:p>
            <a:pPr marL="2979738" lvl="1" indent="-534988">
              <a:buFont typeface="Arial" pitchFamily="34" charset="0"/>
              <a:buChar char="•"/>
              <a:defRPr/>
            </a:pPr>
            <a:r>
              <a:rPr lang="en-CA" sz="2800" dirty="0">
                <a:latin typeface="Helvetica" pitchFamily="34" charset="0"/>
              </a:rPr>
              <a:t>Cannot be used for a threat or immediate threat to safety</a:t>
            </a:r>
          </a:p>
          <a:p>
            <a:pPr marL="2979738" lvl="1" indent="-534988">
              <a:buFont typeface="Arial" pitchFamily="34" charset="0"/>
              <a:buChar char="•"/>
              <a:defRPr/>
            </a:pPr>
            <a:endParaRPr lang="en-CA" sz="2800" dirty="0">
              <a:latin typeface="Helvetica" pitchFamily="34" charset="0"/>
            </a:endParaRPr>
          </a:p>
          <a:p>
            <a:pPr marL="2979738" lvl="1" indent="-534988">
              <a:buFont typeface="Arial" pitchFamily="34" charset="0"/>
              <a:buChar char="•"/>
              <a:defRPr/>
            </a:pPr>
            <a:r>
              <a:rPr lang="en-CA" sz="2800" dirty="0">
                <a:latin typeface="Helvetica" pitchFamily="34" charset="0"/>
              </a:rPr>
              <a:t>Cannot be used for “</a:t>
            </a:r>
            <a:r>
              <a:rPr lang="en-CA" sz="2800" i="1" dirty="0">
                <a:latin typeface="Helvetica" pitchFamily="34" charset="0"/>
              </a:rPr>
              <a:t>deficiencies that risk compromising safety</a:t>
            </a:r>
            <a:r>
              <a:rPr lang="en-CA" sz="2800" dirty="0">
                <a:latin typeface="Helvetica" pitchFamily="34" charset="0"/>
              </a:rPr>
              <a:t>” (as per section 32(3.1) SMS-related provision)</a:t>
            </a:r>
          </a:p>
          <a:p>
            <a:pPr marL="2979738" lvl="1" indent="-534988">
              <a:buFont typeface="Arial" pitchFamily="34" charset="0"/>
              <a:buChar char="•"/>
              <a:defRPr/>
            </a:pPr>
            <a:endParaRPr lang="en-CA" sz="2800" dirty="0">
              <a:latin typeface="Helvetica" pitchFamily="34" charset="0"/>
            </a:endParaRPr>
          </a:p>
          <a:p>
            <a:pPr marL="2979738" lvl="1" indent="-534988">
              <a:buFont typeface="Arial" pitchFamily="34" charset="0"/>
              <a:buChar char="•"/>
              <a:defRPr/>
            </a:pPr>
            <a:r>
              <a:rPr lang="en-CA" sz="2800" dirty="0">
                <a:latin typeface="Helvetica" pitchFamily="34" charset="0"/>
              </a:rPr>
              <a:t>Cannot AMP and prosecute for same specific violation</a:t>
            </a:r>
          </a:p>
          <a:p>
            <a:pPr lvl="1">
              <a:defRPr/>
            </a:pPr>
            <a:endParaRPr lang="en-CA" sz="1050" dirty="0">
              <a:latin typeface="+mn-lt"/>
            </a:endParaRPr>
          </a:p>
        </p:txBody>
      </p:sp>
      <p:sp>
        <p:nvSpPr>
          <p:cNvPr id="3" name="TextBox 2"/>
          <p:cNvSpPr txBox="1"/>
          <p:nvPr/>
        </p:nvSpPr>
        <p:spPr>
          <a:xfrm rot="10800000" flipV="1">
            <a:off x="0" y="0"/>
            <a:ext cx="6445250" cy="70802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AMPs Limitations</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9F8444-71E2-4E77-BCCC-F2B4CFE7EA8C}" type="slidenum">
              <a:rPr lang="en-US" altLang="en-US">
                <a:solidFill>
                  <a:srgbClr val="898989"/>
                </a:solidFill>
                <a:latin typeface="Calibri" panose="020F0502020204030204" pitchFamily="34" charset="0"/>
              </a:rPr>
              <a:pPr eaLnBrk="1" hangingPunct="1"/>
              <a:t>23</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6F3BAD-E915-4186-B457-C5A1C491D6A7}" type="slidenum">
              <a:rPr lang="en-US" altLang="en-US">
                <a:solidFill>
                  <a:srgbClr val="898989"/>
                </a:solidFill>
                <a:latin typeface="Calibri" panose="020F0502020204030204" pitchFamily="34" charset="0"/>
              </a:rPr>
              <a:pPr eaLnBrk="1" hangingPunct="1"/>
              <a:t>24</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0"/>
            <a:ext cx="8351838" cy="132397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Differences between</a:t>
            </a:r>
          </a:p>
          <a:p>
            <a:pPr fontAlgn="auto">
              <a:spcBef>
                <a:spcPts val="0"/>
              </a:spcBef>
              <a:spcAft>
                <a:spcPts val="0"/>
              </a:spcAft>
              <a:defRPr/>
            </a:pPr>
            <a:r>
              <a:rPr lang="en-CA" sz="4000" b="1" dirty="0">
                <a:solidFill>
                  <a:srgbClr val="AA353D"/>
                </a:solidFill>
                <a:latin typeface="Helvetica" pitchFamily="34" charset="0"/>
                <a:ea typeface="+mj-ea"/>
                <a:cs typeface="+mj-cs"/>
              </a:rPr>
              <a:t>RSI &amp; Enforcement Officer</a:t>
            </a:r>
          </a:p>
        </p:txBody>
      </p:sp>
      <p:graphicFrame>
        <p:nvGraphicFramePr>
          <p:cNvPr id="5" name="Table 4"/>
          <p:cNvGraphicFramePr>
            <a:graphicFrameLocks noGrp="1"/>
          </p:cNvGraphicFramePr>
          <p:nvPr/>
        </p:nvGraphicFramePr>
        <p:xfrm>
          <a:off x="293688" y="1397000"/>
          <a:ext cx="8675687" cy="4576763"/>
        </p:xfrm>
        <a:graphic>
          <a:graphicData uri="http://schemas.openxmlformats.org/drawingml/2006/table">
            <a:tbl>
              <a:tblPr firstRow="1" bandRow="1">
                <a:tableStyleId>{5C22544A-7EE6-4342-B048-85BDC9FD1C3A}</a:tableStyleId>
              </a:tblPr>
              <a:tblGrid>
                <a:gridCol w="4208881"/>
                <a:gridCol w="4466806"/>
              </a:tblGrid>
              <a:tr h="370814">
                <a:tc>
                  <a:txBody>
                    <a:bodyPr/>
                    <a:lstStyle/>
                    <a:p>
                      <a:pPr algn="ctr"/>
                      <a:r>
                        <a:rPr lang="en-CA" sz="1800" dirty="0" smtClean="0"/>
                        <a:t>Railway Safety Inspector</a:t>
                      </a:r>
                      <a:endParaRPr lang="en-CA" sz="1800" dirty="0"/>
                    </a:p>
                  </a:txBody>
                  <a:tcPr marL="91446" marR="91446" marT="45717" marB="45717"/>
                </a:tc>
                <a:tc>
                  <a:txBody>
                    <a:bodyPr/>
                    <a:lstStyle/>
                    <a:p>
                      <a:pPr algn="ctr"/>
                      <a:r>
                        <a:rPr lang="en-CA" sz="1800" dirty="0" smtClean="0"/>
                        <a:t>Enforcement Officer</a:t>
                      </a:r>
                      <a:endParaRPr lang="en-CA" sz="1800" dirty="0"/>
                    </a:p>
                  </a:txBody>
                  <a:tcPr marL="91446" marR="91446" marT="45717" marB="45717"/>
                </a:tc>
              </a:tr>
              <a:tr h="4205949">
                <a:tc>
                  <a:txBody>
                    <a:bodyPr/>
                    <a:lstStyle/>
                    <a:p>
                      <a:pPr>
                        <a:buFontTx/>
                        <a:buChar char="-"/>
                      </a:pPr>
                      <a:r>
                        <a:rPr lang="en-CA" sz="1800" dirty="0" smtClean="0"/>
                        <a:t> Powers</a:t>
                      </a:r>
                      <a:r>
                        <a:rPr lang="en-CA" sz="1800" baseline="0" dirty="0" smtClean="0"/>
                        <a:t> provided under sec. 28 of the Act</a:t>
                      </a:r>
                    </a:p>
                    <a:p>
                      <a:pPr>
                        <a:buFontTx/>
                        <a:buNone/>
                      </a:pPr>
                      <a:endParaRPr lang="en-CA" sz="1800" baseline="0" dirty="0" smtClean="0"/>
                    </a:p>
                    <a:p>
                      <a:pPr>
                        <a:buFontTx/>
                        <a:buChar char="-"/>
                      </a:pPr>
                      <a:r>
                        <a:rPr lang="en-CA" sz="1800" baseline="0" dirty="0" smtClean="0"/>
                        <a:t> Gathers information on all non-compliances during inspections </a:t>
                      </a:r>
                    </a:p>
                    <a:p>
                      <a:pPr>
                        <a:buFontTx/>
                        <a:buChar char="-"/>
                      </a:pPr>
                      <a:endParaRPr lang="en-CA" sz="1800" baseline="0" dirty="0" smtClean="0"/>
                    </a:p>
                    <a:p>
                      <a:pPr>
                        <a:buFontTx/>
                        <a:buChar char="-"/>
                      </a:pPr>
                      <a:r>
                        <a:rPr lang="en-CA" sz="1800" baseline="0" dirty="0" smtClean="0"/>
                        <a:t> Makes recommendation to Regional Manager on AMPs</a:t>
                      </a:r>
                    </a:p>
                    <a:p>
                      <a:pPr>
                        <a:buFontTx/>
                        <a:buNone/>
                      </a:pPr>
                      <a:endParaRPr lang="en-CA" sz="1800" baseline="0" dirty="0" smtClean="0"/>
                    </a:p>
                    <a:p>
                      <a:pPr>
                        <a:buFontTx/>
                        <a:buChar char="-"/>
                      </a:pPr>
                      <a:r>
                        <a:rPr lang="en-CA" sz="1800" baseline="0" dirty="0" smtClean="0"/>
                        <a:t> Responsible for completing Decision-Making Checklist</a:t>
                      </a:r>
                    </a:p>
                    <a:p>
                      <a:pPr>
                        <a:buFontTx/>
                        <a:buNone/>
                      </a:pPr>
                      <a:endParaRPr lang="en-CA" sz="1800" baseline="0" dirty="0" smtClean="0"/>
                    </a:p>
                    <a:p>
                      <a:pPr>
                        <a:buFontTx/>
                        <a:buChar char="-"/>
                      </a:pPr>
                      <a:r>
                        <a:rPr lang="en-CA" sz="1800" baseline="0" dirty="0" smtClean="0"/>
                        <a:t> Follow-up inspections to ensure compliance following Letters of Warning, Letters of Sufficient Action Taken or Notices of Violation</a:t>
                      </a:r>
                      <a:endParaRPr lang="en-CA" sz="1800" dirty="0"/>
                    </a:p>
                  </a:txBody>
                  <a:tcPr marL="91446" marR="91446" marT="45717" marB="45717"/>
                </a:tc>
                <a:tc>
                  <a:txBody>
                    <a:bodyPr/>
                    <a:lstStyle/>
                    <a:p>
                      <a:pPr>
                        <a:buFontTx/>
                        <a:buChar char="-"/>
                      </a:pPr>
                      <a:r>
                        <a:rPr lang="en-CA" sz="1800" dirty="0" smtClean="0"/>
                        <a:t> Powers provided under sec.</a:t>
                      </a:r>
                      <a:r>
                        <a:rPr lang="en-CA" sz="1800" baseline="0" dirty="0" smtClean="0"/>
                        <a:t> 40.11 of the Act</a:t>
                      </a:r>
                    </a:p>
                    <a:p>
                      <a:pPr>
                        <a:buFontTx/>
                        <a:buNone/>
                      </a:pPr>
                      <a:endParaRPr lang="en-CA" sz="1800" baseline="0" dirty="0" smtClean="0"/>
                    </a:p>
                    <a:p>
                      <a:pPr>
                        <a:buFontTx/>
                        <a:buChar char="-"/>
                      </a:pPr>
                      <a:r>
                        <a:rPr lang="en-CA" sz="1800" baseline="0" dirty="0" smtClean="0"/>
                        <a:t> Can </a:t>
                      </a:r>
                      <a:r>
                        <a:rPr lang="en-CA" sz="1800" b="1" u="sng" baseline="0" dirty="0" smtClean="0"/>
                        <a:t>return</a:t>
                      </a:r>
                      <a:r>
                        <a:rPr lang="en-CA" sz="1800" baseline="0" dirty="0" smtClean="0"/>
                        <a:t> to a company’s property to gather additional information related to AMPs under subsection 40.11(3) of the Act</a:t>
                      </a:r>
                    </a:p>
                    <a:p>
                      <a:pPr>
                        <a:buFontTx/>
                        <a:buChar char="-"/>
                      </a:pPr>
                      <a:endParaRPr lang="en-CA" sz="1800" baseline="0" dirty="0" smtClean="0"/>
                    </a:p>
                    <a:p>
                      <a:pPr>
                        <a:buFontTx/>
                        <a:buChar char="-"/>
                      </a:pPr>
                      <a:r>
                        <a:rPr lang="en-CA" sz="1800" baseline="0" dirty="0" smtClean="0"/>
                        <a:t> The Director General, Rail Safety, as Enforcement Officer, issues Letters of Warning and Notices of Violation</a:t>
                      </a:r>
                      <a:endParaRPr lang="en-CA" sz="1800" dirty="0"/>
                    </a:p>
                  </a:txBody>
                  <a:tcPr marL="91446" marR="91446" marT="45717" marB="45717"/>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1BFD2D-0D9C-474D-9BA2-5132F3E1503D}" type="slidenum">
              <a:rPr lang="en-US" altLang="en-US">
                <a:solidFill>
                  <a:srgbClr val="898989"/>
                </a:solidFill>
                <a:latin typeface="Calibri" panose="020F0502020204030204" pitchFamily="34" charset="0"/>
              </a:rPr>
              <a:pPr eaLnBrk="1" hangingPunct="1"/>
              <a:t>25</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303213"/>
            <a:ext cx="7716838" cy="70802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The Tools</a:t>
            </a:r>
          </a:p>
        </p:txBody>
      </p:sp>
      <p:sp>
        <p:nvSpPr>
          <p:cNvPr id="30724" name="TextBox 3"/>
          <p:cNvSpPr txBox="1">
            <a:spLocks noChangeArrowheads="1"/>
          </p:cNvSpPr>
          <p:nvPr/>
        </p:nvSpPr>
        <p:spPr bwMode="auto">
          <a:xfrm>
            <a:off x="233363" y="1584325"/>
            <a:ext cx="86423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360363" indent="-360363" eaLnBrk="0" hangingPunct="0">
              <a:defRPr>
                <a:solidFill>
                  <a:schemeClr val="tx1"/>
                </a:solidFill>
                <a:latin typeface="Arial" panose="020B0604020202020204" pitchFamily="34" charset="0"/>
              </a:defRPr>
            </a:lvl2pPr>
            <a:lvl3pPr marL="817563" indent="-360363" eaLnBrk="0" hangingPunct="0">
              <a:defRPr>
                <a:solidFill>
                  <a:schemeClr val="tx1"/>
                </a:solidFill>
                <a:latin typeface="Arial" panose="020B0604020202020204" pitchFamily="34" charset="0"/>
              </a:defRPr>
            </a:lvl3pPr>
            <a:lvl4pPr marL="1274763" indent="-360363"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Arial" panose="020B0604020202020204" pitchFamily="34" charset="0"/>
              <a:buChar char="•"/>
            </a:pPr>
            <a:r>
              <a:rPr lang="en-CA" altLang="en-US" sz="2800">
                <a:latin typeface="Helvetica" panose="020B0604020202020204" pitchFamily="34" charset="0"/>
              </a:rPr>
              <a:t>A series of different tools have been created to support the implementation of the Rail Safety AMP Program:</a:t>
            </a:r>
          </a:p>
          <a:p>
            <a:pPr lvl="1" eaLnBrk="1" hangingPunct="1">
              <a:buFont typeface="Arial" panose="020B0604020202020204" pitchFamily="34" charset="0"/>
              <a:buChar char="•"/>
            </a:pPr>
            <a:endParaRPr lang="en-CA" altLang="en-US" sz="2800">
              <a:latin typeface="Helvetica" panose="020B0604020202020204" pitchFamily="34" charset="0"/>
            </a:endParaRPr>
          </a:p>
          <a:p>
            <a:pPr lvl="3" eaLnBrk="1" hangingPunct="1">
              <a:buFont typeface="Arial" panose="020B0604020202020204" pitchFamily="34" charset="0"/>
              <a:buChar char="•"/>
            </a:pPr>
            <a:r>
              <a:rPr lang="en-CA" altLang="en-US" sz="2400">
                <a:latin typeface="Helvetica" panose="020B0604020202020204" pitchFamily="34" charset="0"/>
              </a:rPr>
              <a:t>Decision-Making Checklist (internal)</a:t>
            </a:r>
          </a:p>
          <a:p>
            <a:pPr lvl="3" eaLnBrk="1" hangingPunct="1">
              <a:buFont typeface="Arial" panose="020B0604020202020204" pitchFamily="34" charset="0"/>
              <a:buChar char="•"/>
            </a:pPr>
            <a:r>
              <a:rPr lang="en-CA" altLang="en-US" sz="2400">
                <a:latin typeface="Helvetica" panose="020B0604020202020204" pitchFamily="34" charset="0"/>
              </a:rPr>
              <a:t>Advance Notification of Required Additional Information</a:t>
            </a:r>
          </a:p>
          <a:p>
            <a:pPr lvl="3" eaLnBrk="1" hangingPunct="1">
              <a:buFont typeface="Arial" panose="020B0604020202020204" pitchFamily="34" charset="0"/>
              <a:buChar char="•"/>
            </a:pPr>
            <a:r>
              <a:rPr lang="en-CA" altLang="en-US" sz="2400">
                <a:latin typeface="Helvetica" panose="020B0604020202020204" pitchFamily="34" charset="0"/>
              </a:rPr>
              <a:t>Letter of Warning</a:t>
            </a:r>
          </a:p>
          <a:p>
            <a:pPr lvl="3" eaLnBrk="1" hangingPunct="1">
              <a:buFont typeface="Arial" panose="020B0604020202020204" pitchFamily="34" charset="0"/>
              <a:buChar char="•"/>
            </a:pPr>
            <a:r>
              <a:rPr lang="en-CA" altLang="en-US" sz="2400">
                <a:latin typeface="Helvetica" panose="020B0604020202020204" pitchFamily="34" charset="0"/>
              </a:rPr>
              <a:t>Letter of Sufficient Action Taken</a:t>
            </a:r>
          </a:p>
          <a:p>
            <a:pPr lvl="3" eaLnBrk="1" hangingPunct="1">
              <a:buFont typeface="Arial" panose="020B0604020202020204" pitchFamily="34" charset="0"/>
              <a:buChar char="•"/>
            </a:pPr>
            <a:r>
              <a:rPr lang="en-CA" altLang="en-US" sz="2400">
                <a:latin typeface="Helvetica" panose="020B0604020202020204" pitchFamily="34" charset="0"/>
              </a:rPr>
              <a:t>Notice of Violation</a:t>
            </a:r>
          </a:p>
          <a:p>
            <a:pPr lvl="2" eaLnBrk="1" hangingPunct="1">
              <a:buFont typeface="Arial" panose="020B0604020202020204" pitchFamily="34" charset="0"/>
              <a:buChar char="•"/>
            </a:pPr>
            <a:endParaRPr lang="en-CA" altLang="en-US" sz="240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2D4B9E-7562-45C9-8A38-F660A06D7EAD}" type="slidenum">
              <a:rPr lang="en-US" altLang="en-US">
                <a:solidFill>
                  <a:srgbClr val="898989"/>
                </a:solidFill>
                <a:latin typeface="Calibri" panose="020F0502020204030204" pitchFamily="34" charset="0"/>
              </a:rPr>
              <a:pPr eaLnBrk="1" hangingPunct="1"/>
              <a:t>26</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4763"/>
            <a:ext cx="7716838" cy="1323976"/>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Decision-Making</a:t>
            </a:r>
          </a:p>
          <a:p>
            <a:pPr fontAlgn="auto">
              <a:spcBef>
                <a:spcPts val="0"/>
              </a:spcBef>
              <a:spcAft>
                <a:spcPts val="0"/>
              </a:spcAft>
              <a:defRPr/>
            </a:pPr>
            <a:r>
              <a:rPr lang="en-CA" sz="4000" b="1" dirty="0">
                <a:solidFill>
                  <a:srgbClr val="AA353D"/>
                </a:solidFill>
                <a:latin typeface="Helvetica" pitchFamily="34" charset="0"/>
                <a:ea typeface="+mj-ea"/>
                <a:cs typeface="+mj-cs"/>
              </a:rPr>
              <a:t>Checklist</a:t>
            </a:r>
          </a:p>
        </p:txBody>
      </p:sp>
      <p:sp>
        <p:nvSpPr>
          <p:cNvPr id="31748" name="TextBox 3"/>
          <p:cNvSpPr txBox="1">
            <a:spLocks noChangeArrowheads="1"/>
          </p:cNvSpPr>
          <p:nvPr/>
        </p:nvSpPr>
        <p:spPr bwMode="auto">
          <a:xfrm>
            <a:off x="233363" y="1584325"/>
            <a:ext cx="864235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360363" indent="-360363" eaLnBrk="0" hangingPunct="0">
              <a:defRPr>
                <a:solidFill>
                  <a:schemeClr val="tx1"/>
                </a:solidFill>
                <a:latin typeface="Arial" panose="020B0604020202020204" pitchFamily="34" charset="0"/>
              </a:defRPr>
            </a:lvl2pPr>
            <a:lvl3pPr marL="817563" indent="-360363"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Arial" panose="020B0604020202020204" pitchFamily="34" charset="0"/>
              <a:buChar char="•"/>
            </a:pPr>
            <a:r>
              <a:rPr lang="en-CA" altLang="en-US" sz="2800">
                <a:latin typeface="Helvetica" panose="020B0604020202020204" pitchFamily="34" charset="0"/>
              </a:rPr>
              <a:t>Helps the RSI assess the seriousness of the non-compliance and determine what enforcement action is necessary</a:t>
            </a:r>
          </a:p>
          <a:p>
            <a:pPr lvl="1" eaLnBrk="1" hangingPunct="1">
              <a:buFont typeface="Arial" panose="020B0604020202020204" pitchFamily="34" charset="0"/>
              <a:buChar char="•"/>
            </a:pPr>
            <a:endParaRPr lang="en-CA" altLang="en-US" sz="2400">
              <a:latin typeface="Helvetica" panose="020B0604020202020204" pitchFamily="34" charset="0"/>
            </a:endParaRPr>
          </a:p>
          <a:p>
            <a:pPr lvl="1" eaLnBrk="1" hangingPunct="1">
              <a:buFont typeface="Arial" panose="020B0604020202020204" pitchFamily="34" charset="0"/>
              <a:buChar char="•"/>
            </a:pPr>
            <a:r>
              <a:rPr lang="en-CA" altLang="en-US" sz="2800">
                <a:latin typeface="Helvetica" panose="020B0604020202020204" pitchFamily="34" charset="0"/>
              </a:rPr>
              <a:t>Provides a solid description of the facts, considerations and the contravention </a:t>
            </a:r>
          </a:p>
          <a:p>
            <a:pPr lvl="1" eaLnBrk="1" hangingPunct="1">
              <a:buFont typeface="Arial" panose="020B0604020202020204" pitchFamily="34" charset="0"/>
              <a:buChar char="•"/>
            </a:pPr>
            <a:endParaRPr lang="en-CA" altLang="en-US" sz="2400">
              <a:latin typeface="Helvetica" panose="020B0604020202020204" pitchFamily="34" charset="0"/>
            </a:endParaRPr>
          </a:p>
          <a:p>
            <a:pPr lvl="1" eaLnBrk="1" hangingPunct="1">
              <a:buFont typeface="Arial" panose="020B0604020202020204" pitchFamily="34" charset="0"/>
              <a:buChar char="•"/>
            </a:pPr>
            <a:r>
              <a:rPr lang="en-CA" altLang="en-US" sz="2800">
                <a:latin typeface="Helvetica" panose="020B0604020202020204" pitchFamily="34" charset="0"/>
              </a:rPr>
              <a:t>Documents the approval process </a:t>
            </a:r>
          </a:p>
          <a:p>
            <a:pPr lvl="1" eaLnBrk="1" hangingPunct="1">
              <a:buFont typeface="Arial" panose="020B0604020202020204" pitchFamily="34" charset="0"/>
              <a:buChar char="•"/>
            </a:pPr>
            <a:endParaRPr lang="en-CA" altLang="en-US" sz="2400">
              <a:latin typeface="Helvetica" panose="020B0604020202020204" pitchFamily="34" charset="0"/>
            </a:endParaRPr>
          </a:p>
          <a:p>
            <a:pPr lvl="1" eaLnBrk="1" hangingPunct="1">
              <a:buFont typeface="Arial" panose="020B0604020202020204" pitchFamily="34" charset="0"/>
              <a:buChar char="•"/>
            </a:pPr>
            <a:r>
              <a:rPr lang="en-CA" altLang="en-US" sz="2800">
                <a:latin typeface="Helvetica" panose="020B0604020202020204" pitchFamily="34" charset="0"/>
              </a:rPr>
              <a:t>Will be crucial if the case ends up at the TATC</a:t>
            </a:r>
          </a:p>
          <a:p>
            <a:pPr lvl="2" eaLnBrk="1" hangingPunct="1">
              <a:buFont typeface="Arial" panose="020B0604020202020204" pitchFamily="34" charset="0"/>
              <a:buChar char="•"/>
            </a:pPr>
            <a:endParaRPr lang="en-CA" altLang="en-US" sz="240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05DE49-F875-4F78-BE6C-D456FF373CA5}" type="slidenum">
              <a:rPr lang="en-US" altLang="en-US">
                <a:solidFill>
                  <a:srgbClr val="898989"/>
                </a:solidFill>
                <a:latin typeface="Calibri" panose="020F0502020204030204" pitchFamily="34" charset="0"/>
              </a:rPr>
              <a:pPr eaLnBrk="1" hangingPunct="1"/>
              <a:t>27</a:t>
            </a:fld>
            <a:endParaRPr lang="en-US" altLang="en-US">
              <a:solidFill>
                <a:srgbClr val="898989"/>
              </a:solidFill>
              <a:latin typeface="Calibri" panose="020F0502020204030204" pitchFamily="34" charset="0"/>
            </a:endParaRPr>
          </a:p>
        </p:txBody>
      </p:sp>
      <p:sp>
        <p:nvSpPr>
          <p:cNvPr id="15364" name="TextBox 3"/>
          <p:cNvSpPr txBox="1">
            <a:spLocks noChangeArrowheads="1"/>
          </p:cNvSpPr>
          <p:nvPr/>
        </p:nvSpPr>
        <p:spPr bwMode="auto">
          <a:xfrm>
            <a:off x="233363" y="1670050"/>
            <a:ext cx="8642350" cy="3208338"/>
          </a:xfrm>
          <a:prstGeom prst="rect">
            <a:avLst/>
          </a:prstGeom>
          <a:noFill/>
          <a:ln w="9525">
            <a:noFill/>
            <a:miter lim="800000"/>
            <a:headEnd/>
            <a:tailEnd/>
          </a:ln>
        </p:spPr>
        <p:txBody>
          <a:bodyPr>
            <a:spAutoFit/>
          </a:bodyPr>
          <a:lstStyle/>
          <a:p>
            <a:pPr marL="360363" lvl="1" indent="-360363">
              <a:buFont typeface="Arial" pitchFamily="34" charset="0"/>
              <a:buChar char="•"/>
              <a:defRPr/>
            </a:pPr>
            <a:endParaRPr lang="en-US" sz="1050" dirty="0">
              <a:latin typeface="Helvetica" pitchFamily="34" charset="0"/>
            </a:endParaRPr>
          </a:p>
          <a:p>
            <a:pPr marL="800100" lvl="1" indent="-457200">
              <a:buFont typeface="Arial" pitchFamily="34" charset="0"/>
              <a:buChar char="•"/>
              <a:defRPr/>
            </a:pPr>
            <a:r>
              <a:rPr lang="en-US" sz="2400" dirty="0">
                <a:latin typeface="Helvetica" pitchFamily="34" charset="0"/>
              </a:rPr>
              <a:t>Section </a:t>
            </a:r>
            <a:r>
              <a:rPr lang="en-US" sz="2400" dirty="0"/>
              <a:t>40.11(5)  of the RSA gives the Enforcement Officer authority to gather addition information to support a potential violation under section 40.13 of the RSA</a:t>
            </a:r>
          </a:p>
          <a:p>
            <a:pPr marL="800100" lvl="1" indent="-457200">
              <a:defRPr/>
            </a:pPr>
            <a:r>
              <a:rPr lang="en-CA" sz="2400" dirty="0">
                <a:latin typeface="Helvetica" pitchFamily="34" charset="0"/>
              </a:rPr>
              <a:t>   </a:t>
            </a:r>
          </a:p>
          <a:p>
            <a:pPr marL="800100" lvl="1" indent="-457200">
              <a:buFont typeface="Arial" pitchFamily="34" charset="0"/>
              <a:buChar char="•"/>
              <a:defRPr/>
            </a:pPr>
            <a:r>
              <a:rPr lang="en-CA" sz="2400" dirty="0">
                <a:latin typeface="Helvetica" pitchFamily="34" charset="0"/>
              </a:rPr>
              <a:t>The letter serves to notify a company or individual that an Enforcement Officer will be returning to their property to gather addition information</a:t>
            </a:r>
            <a:endParaRPr lang="en-US" sz="2400" dirty="0">
              <a:latin typeface="Helvetica" pitchFamily="34" charset="0"/>
            </a:endParaRPr>
          </a:p>
          <a:p>
            <a:pPr marL="800100" lvl="1" indent="-457200">
              <a:defRPr/>
            </a:pPr>
            <a:endParaRPr lang="en-US" sz="2400" dirty="0">
              <a:latin typeface="Helvetica" pitchFamily="34" charset="0"/>
            </a:endParaRPr>
          </a:p>
        </p:txBody>
      </p:sp>
      <p:sp>
        <p:nvSpPr>
          <p:cNvPr id="6" name="TextBox 5"/>
          <p:cNvSpPr txBox="1"/>
          <p:nvPr/>
        </p:nvSpPr>
        <p:spPr>
          <a:xfrm rot="10800000" flipV="1">
            <a:off x="0" y="-84138"/>
            <a:ext cx="6281738" cy="1754188"/>
          </a:xfrm>
          <a:prstGeom prst="rect">
            <a:avLst/>
          </a:prstGeom>
          <a:noFill/>
        </p:spPr>
        <p:txBody>
          <a:bodyPr>
            <a:spAutoFit/>
          </a:bodyPr>
          <a:lstStyle/>
          <a:p>
            <a:pPr fontAlgn="auto">
              <a:spcBef>
                <a:spcPts val="0"/>
              </a:spcBef>
              <a:spcAft>
                <a:spcPts val="0"/>
              </a:spcAft>
              <a:defRPr/>
            </a:pPr>
            <a:r>
              <a:rPr lang="en-CA" sz="3600" b="1" dirty="0">
                <a:solidFill>
                  <a:srgbClr val="AA353D"/>
                </a:solidFill>
                <a:latin typeface="Helvetica" pitchFamily="34" charset="0"/>
                <a:ea typeface="+mj-ea"/>
                <a:cs typeface="+mj-cs"/>
              </a:rPr>
              <a:t>Advance Notification of Required Additional Information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F449C-035C-46F6-A8C1-375E4F999FAB}" type="slidenum">
              <a:rPr lang="en-US" altLang="en-US">
                <a:solidFill>
                  <a:srgbClr val="898989"/>
                </a:solidFill>
                <a:latin typeface="Calibri" panose="020F0502020204030204" pitchFamily="34" charset="0"/>
              </a:rPr>
              <a:pPr eaLnBrk="1" hangingPunct="1"/>
              <a:t>28</a:t>
            </a:fld>
            <a:endParaRPr lang="en-US" altLang="en-US">
              <a:solidFill>
                <a:srgbClr val="898989"/>
              </a:solidFill>
              <a:latin typeface="Calibri" panose="020F0502020204030204" pitchFamily="34" charset="0"/>
            </a:endParaRPr>
          </a:p>
        </p:txBody>
      </p:sp>
      <p:sp>
        <p:nvSpPr>
          <p:cNvPr id="15364" name="TextBox 3"/>
          <p:cNvSpPr txBox="1">
            <a:spLocks noChangeArrowheads="1"/>
          </p:cNvSpPr>
          <p:nvPr/>
        </p:nvSpPr>
        <p:spPr bwMode="auto">
          <a:xfrm>
            <a:off x="233363" y="1631950"/>
            <a:ext cx="8642350" cy="4132263"/>
          </a:xfrm>
          <a:prstGeom prst="rect">
            <a:avLst/>
          </a:prstGeom>
          <a:noFill/>
          <a:ln w="9525">
            <a:noFill/>
            <a:miter lim="800000"/>
            <a:headEnd/>
            <a:tailEnd/>
          </a:ln>
        </p:spPr>
        <p:txBody>
          <a:bodyPr>
            <a:spAutoFit/>
          </a:bodyPr>
          <a:lstStyle/>
          <a:p>
            <a:pPr marL="360363" lvl="1" indent="-360363">
              <a:defRPr/>
            </a:pPr>
            <a:r>
              <a:rPr lang="en-CA" sz="2800" dirty="0">
                <a:latin typeface="Helvetica" pitchFamily="34" charset="0"/>
              </a:rPr>
              <a:t>The Letter of Warning serves to:</a:t>
            </a:r>
          </a:p>
          <a:p>
            <a:pPr marL="360363" lvl="1" indent="-360363">
              <a:buFont typeface="Arial" pitchFamily="34" charset="0"/>
              <a:buChar char="•"/>
              <a:defRPr/>
            </a:pPr>
            <a:endParaRPr lang="en-CA" sz="1050" dirty="0">
              <a:latin typeface="Helvetica" pitchFamily="34" charset="0"/>
            </a:endParaRPr>
          </a:p>
          <a:p>
            <a:pPr marL="800100" lvl="1" indent="-457200">
              <a:buFont typeface="Arial" pitchFamily="34" charset="0"/>
              <a:buChar char="•"/>
              <a:defRPr/>
            </a:pPr>
            <a:r>
              <a:rPr lang="en-CA" sz="2400" dirty="0">
                <a:latin typeface="Helvetica" pitchFamily="34" charset="0"/>
              </a:rPr>
              <a:t>Notify the company or individual that a contravention of a designated provision is being alleged</a:t>
            </a:r>
          </a:p>
          <a:p>
            <a:pPr marL="800100" lvl="1" indent="-457200">
              <a:buFont typeface="Arial" pitchFamily="34" charset="0"/>
              <a:buChar char="•"/>
              <a:defRPr/>
            </a:pPr>
            <a:endParaRPr lang="en-CA" sz="1600" dirty="0">
              <a:latin typeface="Helvetica" pitchFamily="34" charset="0"/>
            </a:endParaRPr>
          </a:p>
          <a:p>
            <a:pPr marL="800100" lvl="1" indent="-457200">
              <a:buFont typeface="Arial" pitchFamily="34" charset="0"/>
              <a:buChar char="•"/>
              <a:defRPr/>
            </a:pPr>
            <a:r>
              <a:rPr lang="en-CA" sz="2400" dirty="0">
                <a:latin typeface="Helvetica" pitchFamily="34" charset="0"/>
              </a:rPr>
              <a:t>State the Minister’s intention to issue a Notice of Violation (AMP) if the non-compliance is not remedied; and</a:t>
            </a:r>
          </a:p>
          <a:p>
            <a:pPr marL="800100" lvl="1" indent="-457200">
              <a:buFont typeface="Arial" pitchFamily="34" charset="0"/>
              <a:buChar char="•"/>
              <a:defRPr/>
            </a:pPr>
            <a:endParaRPr lang="en-CA" sz="1600" dirty="0">
              <a:latin typeface="Helvetica" pitchFamily="34" charset="0"/>
            </a:endParaRPr>
          </a:p>
          <a:p>
            <a:pPr marL="800100" lvl="1" indent="-457200">
              <a:buFont typeface="Arial" pitchFamily="34" charset="0"/>
              <a:buChar char="•"/>
              <a:defRPr/>
            </a:pPr>
            <a:r>
              <a:rPr lang="en-CA" sz="2400" dirty="0">
                <a:latin typeface="Helvetica" pitchFamily="34" charset="0"/>
              </a:rPr>
              <a:t>Require the company to respond with corrective actions taken or intended within up to 7 calendar days of issuance</a:t>
            </a:r>
          </a:p>
        </p:txBody>
      </p:sp>
      <p:sp>
        <p:nvSpPr>
          <p:cNvPr id="6" name="TextBox 5"/>
          <p:cNvSpPr txBox="1"/>
          <p:nvPr/>
        </p:nvSpPr>
        <p:spPr>
          <a:xfrm rot="10800000" flipV="1">
            <a:off x="0" y="0"/>
            <a:ext cx="6281738" cy="132397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Letter of Warning – Purpose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95C196-1246-4228-B0D9-75D40E28D2EA}" type="slidenum">
              <a:rPr lang="en-US" altLang="en-US">
                <a:solidFill>
                  <a:srgbClr val="898989"/>
                </a:solidFill>
                <a:latin typeface="Calibri" panose="020F0502020204030204" pitchFamily="34" charset="0"/>
              </a:rPr>
              <a:pPr eaLnBrk="1" hangingPunct="1"/>
              <a:t>29</a:t>
            </a:fld>
            <a:endParaRPr lang="en-US" altLang="en-US">
              <a:solidFill>
                <a:srgbClr val="898989"/>
              </a:solidFill>
              <a:latin typeface="Calibri" panose="020F0502020204030204" pitchFamily="34" charset="0"/>
            </a:endParaRPr>
          </a:p>
        </p:txBody>
      </p:sp>
      <p:sp>
        <p:nvSpPr>
          <p:cNvPr id="34819" name="TextBox 3"/>
          <p:cNvSpPr txBox="1">
            <a:spLocks noChangeArrowheads="1"/>
          </p:cNvSpPr>
          <p:nvPr/>
        </p:nvSpPr>
        <p:spPr bwMode="auto">
          <a:xfrm>
            <a:off x="636588" y="1387475"/>
            <a:ext cx="82391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360363" indent="-360363"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Arial" panose="020B0604020202020204" pitchFamily="34" charset="0"/>
              <a:buChar char="•"/>
            </a:pPr>
            <a:r>
              <a:rPr lang="en-CA" altLang="en-US" sz="2600">
                <a:latin typeface="Helvetica" panose="020B0604020202020204" pitchFamily="34" charset="0"/>
              </a:rPr>
              <a:t>By policy, only be issued by the DG, Rail Safety</a:t>
            </a:r>
          </a:p>
          <a:p>
            <a:pPr lvl="1" eaLnBrk="1" hangingPunct="1">
              <a:buFont typeface="Arial" panose="020B0604020202020204" pitchFamily="34" charset="0"/>
              <a:buChar char="•"/>
            </a:pPr>
            <a:endParaRPr lang="en-CA" altLang="en-US" sz="2600">
              <a:latin typeface="Helvetica" panose="020B0604020202020204" pitchFamily="34" charset="0"/>
            </a:endParaRPr>
          </a:p>
          <a:p>
            <a:pPr lvl="1" eaLnBrk="1" hangingPunct="1">
              <a:buFont typeface="Arial" panose="020B0604020202020204" pitchFamily="34" charset="0"/>
              <a:buChar char="•"/>
            </a:pPr>
            <a:r>
              <a:rPr lang="en-CA" altLang="en-US" sz="2600">
                <a:latin typeface="Helvetica" panose="020B0604020202020204" pitchFamily="34" charset="0"/>
              </a:rPr>
              <a:t>If satisfactory response to the Letter of Warning is received, TC will issue a Letter of Sufficient Action Taken</a:t>
            </a:r>
          </a:p>
          <a:p>
            <a:pPr lvl="1" eaLnBrk="1" hangingPunct="1"/>
            <a:endParaRPr lang="en-CA" altLang="en-US" sz="2600">
              <a:latin typeface="Helvetica" panose="020B0604020202020204" pitchFamily="34" charset="0"/>
            </a:endParaRPr>
          </a:p>
          <a:p>
            <a:pPr lvl="1" eaLnBrk="1" hangingPunct="1">
              <a:buFont typeface="Arial" panose="020B0604020202020204" pitchFamily="34" charset="0"/>
              <a:buChar char="•"/>
            </a:pPr>
            <a:r>
              <a:rPr lang="en-CA" altLang="en-US" sz="2600">
                <a:latin typeface="Helvetica" panose="020B0604020202020204" pitchFamily="34" charset="0"/>
              </a:rPr>
              <a:t>Given that a core objective of AMPs is to bring the company back into compliance, this is a key component of the AMPs program</a:t>
            </a:r>
          </a:p>
        </p:txBody>
      </p:sp>
      <p:sp>
        <p:nvSpPr>
          <p:cNvPr id="6" name="TextBox 5"/>
          <p:cNvSpPr txBox="1"/>
          <p:nvPr/>
        </p:nvSpPr>
        <p:spPr>
          <a:xfrm rot="10800000" flipV="1">
            <a:off x="0" y="0"/>
            <a:ext cx="6281738" cy="70802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Letter of Warning</a:t>
            </a:r>
          </a:p>
        </p:txBody>
      </p:sp>
      <p:pic>
        <p:nvPicPr>
          <p:cNvPr id="34821" name="Picture 8" descr="http://urgentcarecheckin.com/wp-content/uploads/2012/10/form-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563" y="4665663"/>
            <a:ext cx="151923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4A1419-8CB9-4F75-9538-933396966913}" type="slidenum">
              <a:rPr lang="en-US" altLang="en-US">
                <a:solidFill>
                  <a:srgbClr val="898989"/>
                </a:solidFill>
                <a:latin typeface="Calibri" panose="020F0502020204030204" pitchFamily="34" charset="0"/>
              </a:rPr>
              <a:pPr eaLnBrk="1" hangingPunct="1"/>
              <a:t>3</a:t>
            </a:fld>
            <a:endParaRPr lang="en-US" altLang="en-US">
              <a:solidFill>
                <a:srgbClr val="898989"/>
              </a:solidFill>
              <a:latin typeface="Calibri" panose="020F0502020204030204" pitchFamily="34" charset="0"/>
            </a:endParaRPr>
          </a:p>
        </p:txBody>
      </p:sp>
      <p:sp>
        <p:nvSpPr>
          <p:cNvPr id="3" name="Title 3"/>
          <p:cNvSpPr txBox="1">
            <a:spLocks/>
          </p:cNvSpPr>
          <p:nvPr/>
        </p:nvSpPr>
        <p:spPr>
          <a:xfrm>
            <a:off x="277813" y="258763"/>
            <a:ext cx="8229600" cy="1003300"/>
          </a:xfrm>
          <a:prstGeom prst="rect">
            <a:avLst/>
          </a:prstGeom>
          <a:noFill/>
          <a:ln>
            <a:noFill/>
          </a:ln>
        </p:spPr>
        <p:txBody>
          <a:bodyPr/>
          <a:lstStyle/>
          <a:p>
            <a:pPr fontAlgn="auto">
              <a:spcAft>
                <a:spcPts val="0"/>
              </a:spcAft>
              <a:defRPr/>
            </a:pPr>
            <a:r>
              <a:rPr lang="en-US" sz="4400" b="1" dirty="0">
                <a:solidFill>
                  <a:schemeClr val="accent1">
                    <a:lumMod val="50000"/>
                  </a:schemeClr>
                </a:solidFill>
                <a:latin typeface="+mn-lt"/>
              </a:rPr>
              <a:t>Where do AMPs fit in the regime?</a:t>
            </a:r>
            <a:endParaRPr lang="en-US" sz="4000" b="1" dirty="0">
              <a:solidFill>
                <a:schemeClr val="accent1">
                  <a:lumMod val="50000"/>
                </a:schemeClr>
              </a:solidFill>
              <a:latin typeface="+mn-lt"/>
            </a:endParaRPr>
          </a:p>
        </p:txBody>
      </p:sp>
      <p:sp>
        <p:nvSpPr>
          <p:cNvPr id="4" name="ZoneTexte 3"/>
          <p:cNvSpPr txBox="1">
            <a:spLocks noChangeArrowheads="1"/>
          </p:cNvSpPr>
          <p:nvPr/>
        </p:nvSpPr>
        <p:spPr bwMode="auto">
          <a:xfrm>
            <a:off x="971550" y="2665413"/>
            <a:ext cx="7535863" cy="708025"/>
          </a:xfrm>
          <a:prstGeom prst="rect">
            <a:avLst/>
          </a:prstGeom>
          <a:noFill/>
          <a:ln w="9525">
            <a:noFill/>
            <a:miter lim="800000"/>
            <a:headEnd/>
            <a:tailEnd/>
          </a:ln>
        </p:spPr>
        <p:txBody>
          <a:bodyPr>
            <a:spAutoFit/>
          </a:bodyPr>
          <a:lstStyle/>
          <a:p>
            <a:pPr algn="ctr">
              <a:defRPr/>
            </a:pPr>
            <a:r>
              <a:rPr lang="en-CA" sz="4000" b="1" dirty="0">
                <a:latin typeface="+mn-lt"/>
              </a:rPr>
              <a:t>New Rail Safety Oversight Policy</a:t>
            </a:r>
            <a:endParaRPr lang="en-CA" sz="4000" b="1" dirty="0">
              <a:solidFill>
                <a:schemeClr val="accent1">
                  <a:lumMod val="50000"/>
                </a:schemeClr>
              </a:solidFill>
              <a:latin typeface="+mn-lt"/>
            </a:endParaRPr>
          </a:p>
        </p:txBody>
      </p:sp>
      <p:cxnSp>
        <p:nvCxnSpPr>
          <p:cNvPr id="6" name="Connecteur droit 5"/>
          <p:cNvCxnSpPr/>
          <p:nvPr/>
        </p:nvCxnSpPr>
        <p:spPr>
          <a:xfrm flipV="1">
            <a:off x="1446213" y="3668713"/>
            <a:ext cx="6621462" cy="2381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1FF405-9180-40DF-A525-3194F08FFBBB}" type="slidenum">
              <a:rPr lang="en-US" altLang="en-US">
                <a:solidFill>
                  <a:srgbClr val="898989"/>
                </a:solidFill>
                <a:latin typeface="Calibri" panose="020F0502020204030204" pitchFamily="34" charset="0"/>
              </a:rPr>
              <a:pPr eaLnBrk="1" hangingPunct="1"/>
              <a:t>30</a:t>
            </a:fld>
            <a:endParaRPr lang="en-US" altLang="en-US">
              <a:solidFill>
                <a:srgbClr val="898989"/>
              </a:solidFill>
              <a:latin typeface="Calibri" panose="020F0502020204030204" pitchFamily="34" charset="0"/>
            </a:endParaRPr>
          </a:p>
        </p:txBody>
      </p:sp>
      <p:sp>
        <p:nvSpPr>
          <p:cNvPr id="15364" name="TextBox 3"/>
          <p:cNvSpPr txBox="1">
            <a:spLocks noChangeArrowheads="1"/>
          </p:cNvSpPr>
          <p:nvPr/>
        </p:nvSpPr>
        <p:spPr bwMode="auto">
          <a:xfrm>
            <a:off x="233363" y="1323975"/>
            <a:ext cx="8642350" cy="5324475"/>
          </a:xfrm>
          <a:prstGeom prst="rect">
            <a:avLst/>
          </a:prstGeom>
          <a:noFill/>
          <a:ln w="9525">
            <a:noFill/>
            <a:miter lim="800000"/>
            <a:headEnd/>
            <a:tailEnd/>
          </a:ln>
        </p:spPr>
        <p:txBody>
          <a:bodyPr>
            <a:spAutoFit/>
          </a:bodyPr>
          <a:lstStyle/>
          <a:p>
            <a:pPr marL="360363" lvl="1" indent="-360363">
              <a:buFont typeface="Arial" pitchFamily="34" charset="0"/>
              <a:buChar char="•"/>
              <a:defRPr/>
            </a:pPr>
            <a:r>
              <a:rPr lang="en-CA" sz="2400" dirty="0">
                <a:latin typeface="Helvetica" pitchFamily="34" charset="0"/>
              </a:rPr>
              <a:t>The Letter of Sufficient Action Taken serves to:</a:t>
            </a:r>
          </a:p>
          <a:p>
            <a:pPr marL="360363" lvl="1" indent="-360363">
              <a:buFont typeface="Arial" pitchFamily="34" charset="0"/>
              <a:buChar char="•"/>
              <a:defRPr/>
            </a:pPr>
            <a:endParaRPr lang="en-CA" sz="1000" dirty="0">
              <a:latin typeface="Helvetica" pitchFamily="34" charset="0"/>
            </a:endParaRPr>
          </a:p>
          <a:p>
            <a:pPr marL="860425" lvl="1" indent="-460375">
              <a:buFont typeface="Courier New" pitchFamily="49" charset="0"/>
              <a:buChar char="o"/>
              <a:defRPr/>
            </a:pPr>
            <a:r>
              <a:rPr lang="en-CA" sz="2000" dirty="0">
                <a:latin typeface="Helvetica" pitchFamily="34" charset="0"/>
              </a:rPr>
              <a:t>Assess the company’s remedial actions detailed in their response to the Letter of Warning</a:t>
            </a:r>
          </a:p>
          <a:p>
            <a:pPr marL="860425" lvl="1" indent="-460375">
              <a:buFont typeface="Courier New" pitchFamily="49" charset="0"/>
              <a:buChar char="o"/>
              <a:defRPr/>
            </a:pPr>
            <a:endParaRPr lang="en-CA" sz="1400" dirty="0">
              <a:latin typeface="Helvetica" pitchFamily="34" charset="0"/>
            </a:endParaRPr>
          </a:p>
          <a:p>
            <a:pPr marL="860425" lvl="1" indent="-460375">
              <a:buFont typeface="Courier New" pitchFamily="49" charset="0"/>
              <a:buChar char="o"/>
              <a:defRPr/>
            </a:pPr>
            <a:r>
              <a:rPr lang="en-CA" sz="2000" dirty="0">
                <a:latin typeface="Helvetica" pitchFamily="34" charset="0"/>
              </a:rPr>
              <a:t>Depending on the circumstances of the non-compliance, it may take time for the company to complete or implement corrective actions. In this case, TC will follow-up to ensure proposed corrective actions were implemented</a:t>
            </a:r>
          </a:p>
          <a:p>
            <a:pPr marL="860425" lvl="1" indent="-460375">
              <a:defRPr/>
            </a:pPr>
            <a:endParaRPr lang="en-CA" sz="1400" dirty="0">
              <a:latin typeface="Helvetica" pitchFamily="34" charset="0"/>
            </a:endParaRPr>
          </a:p>
          <a:p>
            <a:pPr marL="860425" lvl="1" indent="-460375">
              <a:buFont typeface="Courier New" pitchFamily="49" charset="0"/>
              <a:buChar char="o"/>
              <a:defRPr/>
            </a:pPr>
            <a:r>
              <a:rPr lang="en-CA" sz="2000" dirty="0">
                <a:latin typeface="Helvetica" pitchFamily="34" charset="0"/>
              </a:rPr>
              <a:t>If their response to the Letter of Warning says corrective actions were implemented, TC will follow-up to ensure the non-compliance was remedied.</a:t>
            </a:r>
          </a:p>
          <a:p>
            <a:pPr marL="360363" lvl="1" indent="-360363">
              <a:defRPr/>
            </a:pPr>
            <a:endParaRPr lang="en-CA" sz="1400" dirty="0">
              <a:latin typeface="Helvetica" pitchFamily="34" charset="0"/>
            </a:endParaRPr>
          </a:p>
          <a:p>
            <a:pPr marL="360363" lvl="1" indent="-360363">
              <a:buFont typeface="Arial" pitchFamily="34" charset="0"/>
              <a:buChar char="•"/>
              <a:defRPr/>
            </a:pPr>
            <a:r>
              <a:rPr lang="en-CA" sz="2400" dirty="0">
                <a:latin typeface="Helvetica" pitchFamily="34" charset="0"/>
              </a:rPr>
              <a:t>If the company or individual does not respond to the Letter of Warning, or their response was unsatisfactory, TC could proceed directly to issuing a Notice of Violation (AMP)</a:t>
            </a:r>
            <a:endParaRPr lang="en-CA" sz="2000" dirty="0">
              <a:latin typeface="Helvetica" pitchFamily="34" charset="0"/>
            </a:endParaRPr>
          </a:p>
        </p:txBody>
      </p:sp>
      <p:sp>
        <p:nvSpPr>
          <p:cNvPr id="6" name="TextBox 5"/>
          <p:cNvSpPr txBox="1"/>
          <p:nvPr/>
        </p:nvSpPr>
        <p:spPr>
          <a:xfrm rot="10800000" flipV="1">
            <a:off x="0" y="0"/>
            <a:ext cx="8285163" cy="132397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Letter of Sufficient</a:t>
            </a:r>
          </a:p>
          <a:p>
            <a:pPr fontAlgn="auto">
              <a:spcBef>
                <a:spcPts val="0"/>
              </a:spcBef>
              <a:spcAft>
                <a:spcPts val="0"/>
              </a:spcAft>
              <a:defRPr/>
            </a:pPr>
            <a:r>
              <a:rPr lang="en-CA" sz="4000" b="1" dirty="0">
                <a:solidFill>
                  <a:srgbClr val="AA353D"/>
                </a:solidFill>
                <a:latin typeface="Helvetica" pitchFamily="34" charset="0"/>
                <a:ea typeface="+mj-ea"/>
                <a:cs typeface="+mj-cs"/>
              </a:rPr>
              <a:t>Action Taken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8D61E2-6CAE-41D7-B812-FBF4202D7C22}" type="slidenum">
              <a:rPr lang="en-US" altLang="en-US">
                <a:solidFill>
                  <a:srgbClr val="898989"/>
                </a:solidFill>
                <a:latin typeface="Calibri" panose="020F0502020204030204" pitchFamily="34" charset="0"/>
              </a:rPr>
              <a:pPr eaLnBrk="1" hangingPunct="1"/>
              <a:t>31</a:t>
            </a:fld>
            <a:endParaRPr lang="en-US" altLang="en-US">
              <a:solidFill>
                <a:srgbClr val="898989"/>
              </a:solidFill>
              <a:latin typeface="Calibri" panose="020F0502020204030204" pitchFamily="34" charset="0"/>
            </a:endParaRPr>
          </a:p>
        </p:txBody>
      </p:sp>
      <p:sp>
        <p:nvSpPr>
          <p:cNvPr id="15364" name="TextBox 3"/>
          <p:cNvSpPr txBox="1">
            <a:spLocks noChangeArrowheads="1"/>
          </p:cNvSpPr>
          <p:nvPr/>
        </p:nvSpPr>
        <p:spPr bwMode="auto">
          <a:xfrm>
            <a:off x="233363" y="1681163"/>
            <a:ext cx="8642350" cy="4648200"/>
          </a:xfrm>
          <a:prstGeom prst="rect">
            <a:avLst/>
          </a:prstGeom>
          <a:noFill/>
          <a:ln w="9525">
            <a:noFill/>
            <a:miter lim="800000"/>
            <a:headEnd/>
            <a:tailEnd/>
          </a:ln>
        </p:spPr>
        <p:txBody>
          <a:bodyPr>
            <a:spAutoFit/>
          </a:bodyPr>
          <a:lstStyle/>
          <a:p>
            <a:pPr marL="360363" lvl="1" indent="-360363">
              <a:defRPr/>
            </a:pPr>
            <a:r>
              <a:rPr lang="en-CA" sz="3200" dirty="0">
                <a:latin typeface="Helvetica" pitchFamily="34" charset="0"/>
              </a:rPr>
              <a:t>The Notice of Violation is issued when:</a:t>
            </a:r>
          </a:p>
          <a:p>
            <a:pPr marL="360363" lvl="1" indent="-360363">
              <a:buFont typeface="Arial" pitchFamily="34" charset="0"/>
              <a:buChar char="•"/>
              <a:defRPr/>
            </a:pPr>
            <a:endParaRPr lang="en-CA" sz="2000" dirty="0">
              <a:latin typeface="Helvetica" pitchFamily="34" charset="0"/>
            </a:endParaRPr>
          </a:p>
          <a:p>
            <a:pPr marL="860425" lvl="1" indent="-460375">
              <a:buFont typeface="Arial" pitchFamily="34" charset="0"/>
              <a:buChar char="•"/>
              <a:defRPr/>
            </a:pPr>
            <a:r>
              <a:rPr lang="en-CA" sz="2600" dirty="0">
                <a:latin typeface="Helvetica" pitchFamily="34" charset="0"/>
              </a:rPr>
              <a:t>The company does not submit its corrective actions within the allotted time in the Letter of Warning</a:t>
            </a:r>
          </a:p>
          <a:p>
            <a:pPr marL="860425" lvl="1" indent="-460375" algn="ctr">
              <a:defRPr/>
            </a:pPr>
            <a:endParaRPr lang="en-CA" sz="1000" u="sng" dirty="0">
              <a:latin typeface="Helvetica" pitchFamily="34" charset="0"/>
            </a:endParaRPr>
          </a:p>
          <a:p>
            <a:pPr marL="860425" lvl="1" indent="-460375" algn="ctr">
              <a:defRPr/>
            </a:pPr>
            <a:r>
              <a:rPr lang="en-CA" sz="2400" u="sng" dirty="0">
                <a:latin typeface="Helvetica" pitchFamily="34" charset="0"/>
              </a:rPr>
              <a:t>or</a:t>
            </a:r>
            <a:endParaRPr lang="en-CA" sz="1100" u="sng" dirty="0">
              <a:latin typeface="Helvetica" pitchFamily="34" charset="0"/>
            </a:endParaRPr>
          </a:p>
          <a:p>
            <a:pPr marL="860425" lvl="1" indent="-460375">
              <a:buFont typeface="Arial" pitchFamily="34" charset="0"/>
              <a:buChar char="•"/>
              <a:defRPr/>
            </a:pPr>
            <a:endParaRPr lang="en-CA" sz="1000" dirty="0">
              <a:latin typeface="Helvetica" pitchFamily="34" charset="0"/>
            </a:endParaRPr>
          </a:p>
          <a:p>
            <a:pPr marL="860425" lvl="1" indent="-460375">
              <a:buFont typeface="Arial" pitchFamily="34" charset="0"/>
              <a:buChar char="•"/>
              <a:defRPr/>
            </a:pPr>
            <a:r>
              <a:rPr lang="en-CA" sz="2600" dirty="0">
                <a:latin typeface="Helvetica" pitchFamily="34" charset="0"/>
              </a:rPr>
              <a:t>The RSI/EO, Regional Manager and Chief, Compliance &amp; Safety find the corrective actions are insufficient</a:t>
            </a:r>
          </a:p>
          <a:p>
            <a:pPr marL="860425" lvl="1" indent="-460375" algn="ctr">
              <a:defRPr/>
            </a:pPr>
            <a:endParaRPr lang="en-CA" sz="1000" u="sng" dirty="0">
              <a:latin typeface="Helvetica" pitchFamily="34" charset="0"/>
            </a:endParaRPr>
          </a:p>
          <a:p>
            <a:pPr marL="860425" lvl="1" indent="-460375" algn="ctr">
              <a:defRPr/>
            </a:pPr>
            <a:r>
              <a:rPr lang="en-CA" sz="2400" u="sng" dirty="0">
                <a:latin typeface="Helvetica" pitchFamily="34" charset="0"/>
              </a:rPr>
              <a:t>or</a:t>
            </a:r>
            <a:endParaRPr lang="en-CA" sz="1400" u="sng" dirty="0">
              <a:latin typeface="Helvetica" pitchFamily="34" charset="0"/>
            </a:endParaRPr>
          </a:p>
          <a:p>
            <a:pPr marL="860425" lvl="1" indent="-460375">
              <a:buFont typeface="Arial" pitchFamily="34" charset="0"/>
              <a:buChar char="•"/>
              <a:defRPr/>
            </a:pPr>
            <a:endParaRPr lang="en-CA" sz="1000" dirty="0">
              <a:latin typeface="Helvetica" pitchFamily="34" charset="0"/>
            </a:endParaRPr>
          </a:p>
          <a:p>
            <a:pPr marL="860425" lvl="1" indent="-460375">
              <a:buFont typeface="Arial" pitchFamily="34" charset="0"/>
              <a:buChar char="•"/>
              <a:defRPr/>
            </a:pPr>
            <a:r>
              <a:rPr lang="en-CA" sz="2600" dirty="0">
                <a:latin typeface="Helvetica" pitchFamily="34" charset="0"/>
              </a:rPr>
              <a:t>The corrective actions have not been implemented</a:t>
            </a:r>
          </a:p>
        </p:txBody>
      </p:sp>
      <p:sp>
        <p:nvSpPr>
          <p:cNvPr id="6" name="TextBox 5"/>
          <p:cNvSpPr txBox="1"/>
          <p:nvPr/>
        </p:nvSpPr>
        <p:spPr>
          <a:xfrm rot="10800000" flipV="1">
            <a:off x="0" y="0"/>
            <a:ext cx="8285163" cy="132397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Notice of Violation –</a:t>
            </a:r>
          </a:p>
          <a:p>
            <a:pPr fontAlgn="auto">
              <a:spcBef>
                <a:spcPts val="0"/>
              </a:spcBef>
              <a:spcAft>
                <a:spcPts val="0"/>
              </a:spcAft>
              <a:defRPr/>
            </a:pPr>
            <a:r>
              <a:rPr lang="en-CA" sz="4000" b="1" dirty="0">
                <a:solidFill>
                  <a:srgbClr val="AA353D"/>
                </a:solidFill>
                <a:latin typeface="Helvetica" pitchFamily="34" charset="0"/>
                <a:ea typeface="+mj-ea"/>
                <a:cs typeface="+mj-cs"/>
              </a:rPr>
              <a:t>Purpose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7371AA-A692-44A3-9B02-C62F189794EA}" type="slidenum">
              <a:rPr lang="en-US" altLang="en-US">
                <a:solidFill>
                  <a:srgbClr val="898989"/>
                </a:solidFill>
                <a:latin typeface="Calibri" panose="020F0502020204030204" pitchFamily="34" charset="0"/>
              </a:rPr>
              <a:pPr eaLnBrk="1" hangingPunct="1"/>
              <a:t>32</a:t>
            </a:fld>
            <a:endParaRPr lang="en-US" altLang="en-US">
              <a:solidFill>
                <a:srgbClr val="898989"/>
              </a:solidFill>
              <a:latin typeface="Calibri" panose="020F0502020204030204" pitchFamily="34" charset="0"/>
            </a:endParaRPr>
          </a:p>
        </p:txBody>
      </p:sp>
      <p:sp>
        <p:nvSpPr>
          <p:cNvPr id="15364" name="TextBox 3"/>
          <p:cNvSpPr txBox="1">
            <a:spLocks noChangeArrowheads="1"/>
          </p:cNvSpPr>
          <p:nvPr/>
        </p:nvSpPr>
        <p:spPr bwMode="auto">
          <a:xfrm>
            <a:off x="233363" y="1535113"/>
            <a:ext cx="8642350" cy="5294312"/>
          </a:xfrm>
          <a:prstGeom prst="rect">
            <a:avLst/>
          </a:prstGeom>
          <a:noFill/>
          <a:ln w="9525">
            <a:noFill/>
            <a:miter lim="800000"/>
            <a:headEnd/>
            <a:tailEnd/>
          </a:ln>
        </p:spPr>
        <p:txBody>
          <a:bodyPr>
            <a:spAutoFit/>
          </a:bodyPr>
          <a:lstStyle/>
          <a:p>
            <a:pPr marL="360363" lvl="1" indent="-360363">
              <a:defRPr/>
            </a:pPr>
            <a:r>
              <a:rPr lang="en-CA" sz="3200" dirty="0">
                <a:latin typeface="Helvetica" pitchFamily="34" charset="0"/>
              </a:rPr>
              <a:t>The Notice of Violation includes:</a:t>
            </a:r>
          </a:p>
          <a:p>
            <a:pPr marL="360363" lvl="1" indent="-360363">
              <a:buFont typeface="Courier New" pitchFamily="49" charset="0"/>
              <a:buChar char="o"/>
              <a:defRPr/>
            </a:pPr>
            <a:endParaRPr lang="en-CA" sz="2800" dirty="0">
              <a:latin typeface="Helvetica" pitchFamily="34" charset="0"/>
            </a:endParaRPr>
          </a:p>
          <a:p>
            <a:pPr marL="817563" lvl="2" indent="-360363">
              <a:buFont typeface="Arial" pitchFamily="34" charset="0"/>
              <a:buChar char="•"/>
              <a:defRPr/>
            </a:pPr>
            <a:r>
              <a:rPr lang="en-CA" sz="2800" dirty="0">
                <a:latin typeface="Helvetica" pitchFamily="34" charset="0"/>
              </a:rPr>
              <a:t>The name of the violator</a:t>
            </a:r>
          </a:p>
          <a:p>
            <a:pPr marL="817563" lvl="2" indent="-360363">
              <a:buFont typeface="Arial" pitchFamily="34" charset="0"/>
              <a:buChar char="•"/>
              <a:defRPr/>
            </a:pPr>
            <a:endParaRPr lang="en-CA" dirty="0">
              <a:latin typeface="Helvetica" pitchFamily="34" charset="0"/>
            </a:endParaRPr>
          </a:p>
          <a:p>
            <a:pPr marL="817563" lvl="2" indent="-360363">
              <a:buFont typeface="Arial" pitchFamily="34" charset="0"/>
              <a:buChar char="•"/>
              <a:defRPr/>
            </a:pPr>
            <a:r>
              <a:rPr lang="en-CA" sz="2800" dirty="0">
                <a:latin typeface="Helvetica" pitchFamily="34" charset="0"/>
              </a:rPr>
              <a:t>The violation</a:t>
            </a:r>
          </a:p>
          <a:p>
            <a:pPr marL="817563" lvl="2" indent="-360363">
              <a:buFont typeface="Arial" pitchFamily="34" charset="0"/>
              <a:buChar char="•"/>
              <a:defRPr/>
            </a:pPr>
            <a:endParaRPr lang="en-CA" dirty="0">
              <a:latin typeface="Helvetica" pitchFamily="34" charset="0"/>
            </a:endParaRPr>
          </a:p>
          <a:p>
            <a:pPr marL="817563" lvl="2" indent="-360363">
              <a:buFont typeface="Arial" pitchFamily="34" charset="0"/>
              <a:buChar char="•"/>
              <a:defRPr/>
            </a:pPr>
            <a:r>
              <a:rPr lang="en-CA" sz="2800" dirty="0">
                <a:latin typeface="Helvetica" pitchFamily="34" charset="0"/>
              </a:rPr>
              <a:t>The penalty that the person is liable to pay</a:t>
            </a:r>
          </a:p>
          <a:p>
            <a:pPr marL="817563" lvl="2" indent="-360363">
              <a:buFont typeface="Arial" pitchFamily="34" charset="0"/>
              <a:buChar char="•"/>
              <a:defRPr/>
            </a:pPr>
            <a:endParaRPr lang="en-CA" dirty="0">
              <a:latin typeface="Helvetica" pitchFamily="34" charset="0"/>
            </a:endParaRPr>
          </a:p>
          <a:p>
            <a:pPr marL="817563" lvl="2" indent="-360363">
              <a:buFont typeface="Arial" pitchFamily="34" charset="0"/>
              <a:buChar char="•"/>
              <a:defRPr/>
            </a:pPr>
            <a:r>
              <a:rPr lang="en-CA" sz="2800" dirty="0">
                <a:latin typeface="Helvetica" pitchFamily="34" charset="0"/>
              </a:rPr>
              <a:t>The particulars concerning the time for and the manner of paying the penalty</a:t>
            </a:r>
          </a:p>
          <a:p>
            <a:pPr marL="817563" lvl="2" indent="-360363">
              <a:buFont typeface="Arial" pitchFamily="34" charset="0"/>
              <a:buChar char="•"/>
              <a:defRPr/>
            </a:pPr>
            <a:endParaRPr lang="en-CA" dirty="0">
              <a:latin typeface="Helvetica" pitchFamily="34" charset="0"/>
            </a:endParaRPr>
          </a:p>
          <a:p>
            <a:pPr marL="817563" lvl="2" indent="-360363">
              <a:buFont typeface="Arial" pitchFamily="34" charset="0"/>
              <a:buChar char="•"/>
              <a:defRPr/>
            </a:pPr>
            <a:r>
              <a:rPr lang="en-CA" sz="2800" dirty="0">
                <a:latin typeface="Helvetica" pitchFamily="34" charset="0"/>
              </a:rPr>
              <a:t>The procedure for requesting a review</a:t>
            </a:r>
          </a:p>
          <a:p>
            <a:pPr marL="360363" lvl="1" indent="-360363">
              <a:buFont typeface="Arial" pitchFamily="34" charset="0"/>
              <a:buChar char="•"/>
              <a:defRPr/>
            </a:pPr>
            <a:endParaRPr lang="en-CA" sz="2000" dirty="0">
              <a:latin typeface="+mn-lt"/>
            </a:endParaRPr>
          </a:p>
          <a:p>
            <a:pPr>
              <a:defRPr/>
            </a:pPr>
            <a:endParaRPr lang="en-CA" dirty="0"/>
          </a:p>
        </p:txBody>
      </p:sp>
      <p:sp>
        <p:nvSpPr>
          <p:cNvPr id="6" name="TextBox 5"/>
          <p:cNvSpPr txBox="1"/>
          <p:nvPr/>
        </p:nvSpPr>
        <p:spPr>
          <a:xfrm rot="10800000" flipV="1">
            <a:off x="0" y="0"/>
            <a:ext cx="8285163" cy="132397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Notice of Violation –</a:t>
            </a:r>
          </a:p>
          <a:p>
            <a:pPr fontAlgn="auto">
              <a:spcBef>
                <a:spcPts val="0"/>
              </a:spcBef>
              <a:spcAft>
                <a:spcPts val="0"/>
              </a:spcAft>
              <a:defRPr/>
            </a:pPr>
            <a:r>
              <a:rPr lang="en-CA" sz="4000" b="1" dirty="0">
                <a:solidFill>
                  <a:srgbClr val="AA353D"/>
                </a:solidFill>
                <a:latin typeface="Helvetica" pitchFamily="34" charset="0"/>
                <a:ea typeface="+mj-ea"/>
                <a:cs typeface="+mj-cs"/>
              </a:rPr>
              <a:t>Contents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C66BC0-9C4F-4F7E-B5F7-76323A59A74E}" type="slidenum">
              <a:rPr lang="en-US" altLang="en-US">
                <a:solidFill>
                  <a:srgbClr val="898989"/>
                </a:solidFill>
                <a:latin typeface="Calibri" panose="020F0502020204030204" pitchFamily="34" charset="0"/>
              </a:rPr>
              <a:pPr eaLnBrk="1" hangingPunct="1"/>
              <a:t>33</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0"/>
            <a:ext cx="7599363" cy="132397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Calculating AMP</a:t>
            </a:r>
          </a:p>
          <a:p>
            <a:pPr fontAlgn="auto">
              <a:spcBef>
                <a:spcPts val="0"/>
              </a:spcBef>
              <a:spcAft>
                <a:spcPts val="0"/>
              </a:spcAft>
              <a:defRPr/>
            </a:pPr>
            <a:r>
              <a:rPr lang="en-CA" sz="4000" b="1" dirty="0">
                <a:solidFill>
                  <a:srgbClr val="AA353D"/>
                </a:solidFill>
                <a:latin typeface="Helvetica" pitchFamily="34" charset="0"/>
                <a:ea typeface="+mj-ea"/>
                <a:cs typeface="+mj-cs"/>
              </a:rPr>
              <a:t>amount</a:t>
            </a:r>
          </a:p>
        </p:txBody>
      </p:sp>
      <p:sp>
        <p:nvSpPr>
          <p:cNvPr id="4" name="TextBox 3"/>
          <p:cNvSpPr txBox="1">
            <a:spLocks noChangeArrowheads="1"/>
          </p:cNvSpPr>
          <p:nvPr/>
        </p:nvSpPr>
        <p:spPr bwMode="auto">
          <a:xfrm>
            <a:off x="341313" y="1584325"/>
            <a:ext cx="8166100" cy="4156075"/>
          </a:xfrm>
          <a:prstGeom prst="rect">
            <a:avLst/>
          </a:prstGeom>
          <a:noFill/>
          <a:ln w="9525">
            <a:noFill/>
            <a:miter lim="800000"/>
            <a:headEnd/>
            <a:tailEnd/>
          </a:ln>
        </p:spPr>
        <p:txBody>
          <a:bodyPr>
            <a:spAutoFit/>
          </a:bodyPr>
          <a:lstStyle/>
          <a:p>
            <a:pPr marL="461963" indent="-461963">
              <a:buFont typeface="Arial" pitchFamily="34" charset="0"/>
              <a:buChar char="•"/>
              <a:defRPr/>
            </a:pPr>
            <a:r>
              <a:rPr lang="en-CA" sz="2800" dirty="0">
                <a:latin typeface="Helvetica" pitchFamily="34" charset="0"/>
              </a:rPr>
              <a:t>The Enforcement Advisor is responsible for calculating the amount of the AMP.</a:t>
            </a:r>
          </a:p>
          <a:p>
            <a:pPr marL="461963" indent="-461963">
              <a:buFont typeface="Arial" pitchFamily="34" charset="0"/>
              <a:buChar char="•"/>
              <a:defRPr/>
            </a:pPr>
            <a:endParaRPr lang="en-CA" dirty="0">
              <a:latin typeface="Helvetica" pitchFamily="34" charset="0"/>
            </a:endParaRPr>
          </a:p>
          <a:p>
            <a:pPr marL="461963" indent="-461963">
              <a:buFont typeface="Arial" pitchFamily="34" charset="0"/>
              <a:buChar char="•"/>
              <a:defRPr/>
            </a:pPr>
            <a:r>
              <a:rPr lang="en-CA" sz="2800" dirty="0">
                <a:latin typeface="Helvetica" pitchFamily="34" charset="0"/>
              </a:rPr>
              <a:t>Amounts increase for repeat violations of the same designated provision within a two year period.</a:t>
            </a:r>
          </a:p>
          <a:p>
            <a:pPr marL="461963" indent="-461963">
              <a:buFont typeface="Arial" pitchFamily="34" charset="0"/>
              <a:buChar char="•"/>
              <a:defRPr/>
            </a:pPr>
            <a:endParaRPr lang="en-CA" dirty="0">
              <a:latin typeface="Helvetica" pitchFamily="34" charset="0"/>
            </a:endParaRPr>
          </a:p>
          <a:p>
            <a:pPr marL="461963" indent="-461963">
              <a:buFont typeface="Arial" pitchFamily="34" charset="0"/>
              <a:buChar char="•"/>
              <a:defRPr/>
            </a:pPr>
            <a:r>
              <a:rPr lang="en-CA" sz="2800" dirty="0">
                <a:latin typeface="Helvetica" pitchFamily="34" charset="0"/>
              </a:rPr>
              <a:t>Aggravating and mitigating factors could increase or decrease the amount of the AMP. </a:t>
            </a:r>
            <a:endParaRPr lang="en-US" sz="2800" dirty="0">
              <a:latin typeface="Helvetica" pitchFamily="34" charset="0"/>
            </a:endParaRPr>
          </a:p>
          <a:p>
            <a:pPr marL="266700" indent="-266700">
              <a:buFont typeface="Arial" pitchFamily="34" charset="0"/>
              <a:buChar char="•"/>
              <a:defRPr/>
            </a:pPr>
            <a:endParaRPr lang="en-CA" sz="1200" dirty="0">
              <a:latin typeface="Calibri" pitchFamily="34" charset="0"/>
            </a:endParaRPr>
          </a:p>
          <a:p>
            <a:pPr marL="266700" indent="-266700">
              <a:buFont typeface="Arial" pitchFamily="34" charset="0"/>
              <a:buChar char="•"/>
              <a:defRPr/>
            </a:pPr>
            <a:endParaRPr lang="en-CA" sz="1400"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8F9960-8CB8-42B8-8A72-73915BB66451}" type="slidenum">
              <a:rPr lang="en-US" altLang="en-US">
                <a:solidFill>
                  <a:srgbClr val="898989"/>
                </a:solidFill>
                <a:latin typeface="Calibri" panose="020F0502020204030204" pitchFamily="34" charset="0"/>
              </a:rPr>
              <a:pPr eaLnBrk="1" hangingPunct="1"/>
              <a:t>34</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0"/>
            <a:ext cx="7599363" cy="70802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Aggravating factors</a:t>
            </a:r>
          </a:p>
        </p:txBody>
      </p:sp>
      <p:sp>
        <p:nvSpPr>
          <p:cNvPr id="39940" name="TextBox 3"/>
          <p:cNvSpPr txBox="1">
            <a:spLocks noChangeArrowheads="1"/>
          </p:cNvSpPr>
          <p:nvPr/>
        </p:nvSpPr>
        <p:spPr bwMode="auto">
          <a:xfrm>
            <a:off x="341313" y="1119188"/>
            <a:ext cx="8166100"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CA" altLang="en-US" sz="2400">
                <a:latin typeface="Helvetica" panose="020B0604020202020204" pitchFamily="34" charset="0"/>
              </a:rPr>
              <a:t>Compliance history of the person who committed the violation</a:t>
            </a:r>
          </a:p>
          <a:p>
            <a:pPr eaLnBrk="1" hangingPunct="1">
              <a:buFont typeface="Arial" panose="020B0604020202020204" pitchFamily="34" charset="0"/>
              <a:buChar char="•"/>
            </a:pPr>
            <a:endParaRPr lang="en-CA" altLang="en-US" sz="1400">
              <a:latin typeface="Helvetica" panose="020B0604020202020204" pitchFamily="34" charset="0"/>
            </a:endParaRPr>
          </a:p>
          <a:p>
            <a:pPr eaLnBrk="1" hangingPunct="1">
              <a:buFont typeface="Arial" panose="020B0604020202020204" pitchFamily="34" charset="0"/>
              <a:buChar char="•"/>
            </a:pPr>
            <a:r>
              <a:rPr lang="en-CA" altLang="en-US" sz="2400">
                <a:latin typeface="Helvetica" panose="020B0604020202020204" pitchFamily="34" charset="0"/>
              </a:rPr>
              <a:t>Degree of intent or recklessness on the part of the person</a:t>
            </a:r>
          </a:p>
          <a:p>
            <a:pPr eaLnBrk="1" hangingPunct="1">
              <a:buFont typeface="Arial" panose="020B0604020202020204" pitchFamily="34" charset="0"/>
              <a:buChar char="•"/>
            </a:pPr>
            <a:endParaRPr lang="en-CA" altLang="en-US" sz="1400">
              <a:latin typeface="Helvetica" panose="020B0604020202020204" pitchFamily="34" charset="0"/>
            </a:endParaRPr>
          </a:p>
          <a:p>
            <a:pPr eaLnBrk="1" hangingPunct="1">
              <a:buFont typeface="Arial" panose="020B0604020202020204" pitchFamily="34" charset="0"/>
              <a:buChar char="•"/>
            </a:pPr>
            <a:r>
              <a:rPr lang="en-CA" altLang="en-US" sz="2400">
                <a:latin typeface="Helvetica" panose="020B0604020202020204" pitchFamily="34" charset="0"/>
              </a:rPr>
              <a:t>Harm that resulted or could have resulted from the violation</a:t>
            </a:r>
          </a:p>
          <a:p>
            <a:pPr eaLnBrk="1" hangingPunct="1">
              <a:buFont typeface="Arial" panose="020B0604020202020204" pitchFamily="34" charset="0"/>
              <a:buChar char="•"/>
            </a:pPr>
            <a:endParaRPr lang="en-CA" altLang="en-US" sz="1400">
              <a:latin typeface="Helvetica" panose="020B0604020202020204" pitchFamily="34" charset="0"/>
            </a:endParaRPr>
          </a:p>
          <a:p>
            <a:pPr eaLnBrk="1" hangingPunct="1">
              <a:buFont typeface="Arial" panose="020B0604020202020204" pitchFamily="34" charset="0"/>
              <a:buChar char="•"/>
            </a:pPr>
            <a:r>
              <a:rPr lang="en-CA" altLang="en-US" sz="2400">
                <a:latin typeface="Helvetica" panose="020B0604020202020204" pitchFamily="34" charset="0"/>
              </a:rPr>
              <a:t>Whether the violation was for business or financial advantage</a:t>
            </a:r>
          </a:p>
          <a:p>
            <a:pPr eaLnBrk="1" hangingPunct="1">
              <a:buFont typeface="Arial" panose="020B0604020202020204" pitchFamily="34" charset="0"/>
              <a:buChar char="•"/>
            </a:pPr>
            <a:endParaRPr lang="en-CA" altLang="en-US" sz="1400">
              <a:latin typeface="Helvetica" panose="020B0604020202020204" pitchFamily="34" charset="0"/>
            </a:endParaRPr>
          </a:p>
          <a:p>
            <a:pPr eaLnBrk="1" hangingPunct="1">
              <a:buFont typeface="Arial" panose="020B0604020202020204" pitchFamily="34" charset="0"/>
              <a:buChar char="•"/>
            </a:pPr>
            <a:r>
              <a:rPr lang="en-CA" altLang="en-US" sz="2400">
                <a:latin typeface="Helvetica" panose="020B0604020202020204" pitchFamily="34" charset="0"/>
              </a:rPr>
              <a:t>Whether the person attempted to conceal or mislead the RSI or EO in obtaining information on the violation</a:t>
            </a:r>
          </a:p>
          <a:p>
            <a:pPr eaLnBrk="1" hangingPunct="1">
              <a:buFont typeface="Arial" panose="020B0604020202020204" pitchFamily="34" charset="0"/>
              <a:buChar char="•"/>
            </a:pPr>
            <a:endParaRPr lang="en-CA" altLang="en-US" sz="1400">
              <a:latin typeface="Helvetica" panose="020B0604020202020204" pitchFamily="34" charset="0"/>
            </a:endParaRPr>
          </a:p>
          <a:p>
            <a:pPr eaLnBrk="1" hangingPunct="1">
              <a:buFont typeface="Arial" panose="020B0604020202020204" pitchFamily="34" charset="0"/>
              <a:buChar char="•"/>
            </a:pPr>
            <a:r>
              <a:rPr lang="en-CA" altLang="en-US" sz="2400">
                <a:latin typeface="Helvetica" panose="020B0604020202020204" pitchFamily="34" charset="0"/>
              </a:rPr>
              <a:t>Other – to provide the Enforcement Advisor with the ability to capture aggravating factors not listed above</a:t>
            </a:r>
            <a:endParaRPr lang="en-CA" altLang="en-US" sz="14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B8DDA8-2073-4C70-981E-8EB3883F61D5}" type="slidenum">
              <a:rPr lang="en-US" altLang="en-US">
                <a:solidFill>
                  <a:srgbClr val="898989"/>
                </a:solidFill>
                <a:latin typeface="Calibri" panose="020F0502020204030204" pitchFamily="34" charset="0"/>
              </a:rPr>
              <a:pPr eaLnBrk="1" hangingPunct="1"/>
              <a:t>35</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0"/>
            <a:ext cx="7599363" cy="70802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Mitigating factors</a:t>
            </a:r>
          </a:p>
        </p:txBody>
      </p:sp>
      <p:sp>
        <p:nvSpPr>
          <p:cNvPr id="40964" name="TextBox 3"/>
          <p:cNvSpPr txBox="1">
            <a:spLocks noChangeArrowheads="1"/>
          </p:cNvSpPr>
          <p:nvPr/>
        </p:nvSpPr>
        <p:spPr bwMode="auto">
          <a:xfrm>
            <a:off x="341313" y="1422400"/>
            <a:ext cx="81661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CA" altLang="en-US" sz="2400">
                <a:latin typeface="Helvetica" panose="020B0604020202020204" pitchFamily="34" charset="0"/>
              </a:rPr>
              <a:t>Whether the person made reasonable efforts to mitigate or reverse the violation’s effects</a:t>
            </a:r>
          </a:p>
          <a:p>
            <a:pPr eaLnBrk="1" hangingPunct="1">
              <a:buFont typeface="Arial" panose="020B0604020202020204" pitchFamily="34" charset="0"/>
              <a:buChar char="•"/>
            </a:pPr>
            <a:endParaRPr lang="en-CA" altLang="en-US" sz="1400">
              <a:latin typeface="Helvetica" panose="020B0604020202020204" pitchFamily="34" charset="0"/>
            </a:endParaRPr>
          </a:p>
          <a:p>
            <a:pPr eaLnBrk="1" hangingPunct="1">
              <a:buFont typeface="Arial" panose="020B0604020202020204" pitchFamily="34" charset="0"/>
              <a:buChar char="•"/>
            </a:pPr>
            <a:r>
              <a:rPr lang="en-CA" altLang="en-US" sz="2400">
                <a:latin typeface="Helvetica" panose="020B0604020202020204" pitchFamily="34" charset="0"/>
              </a:rPr>
              <a:t>Whether the person provided all reasonable assistance to the Minister</a:t>
            </a:r>
          </a:p>
          <a:p>
            <a:pPr eaLnBrk="1" hangingPunct="1">
              <a:buFont typeface="Arial" panose="020B0604020202020204" pitchFamily="34" charset="0"/>
              <a:buChar char="•"/>
            </a:pPr>
            <a:endParaRPr lang="en-CA" altLang="en-US" sz="1400">
              <a:latin typeface="Helvetica" panose="020B0604020202020204" pitchFamily="34" charset="0"/>
            </a:endParaRPr>
          </a:p>
          <a:p>
            <a:pPr eaLnBrk="1" hangingPunct="1">
              <a:buFont typeface="Arial" panose="020B0604020202020204" pitchFamily="34" charset="0"/>
              <a:buChar char="•"/>
            </a:pPr>
            <a:r>
              <a:rPr lang="en-CA" altLang="en-US" sz="2400">
                <a:latin typeface="Helvetica" panose="020B0604020202020204" pitchFamily="34" charset="0"/>
              </a:rPr>
              <a:t>Whether the person brought the violation to the attention of the Minister</a:t>
            </a:r>
          </a:p>
          <a:p>
            <a:pPr eaLnBrk="1" hangingPunct="1">
              <a:buFont typeface="Arial" panose="020B0604020202020204" pitchFamily="34" charset="0"/>
              <a:buChar char="•"/>
            </a:pPr>
            <a:endParaRPr lang="en-CA" altLang="en-US" sz="1400">
              <a:latin typeface="Helvetica" panose="020B0604020202020204" pitchFamily="34" charset="0"/>
            </a:endParaRPr>
          </a:p>
          <a:p>
            <a:pPr eaLnBrk="1" hangingPunct="1">
              <a:buFont typeface="Arial" panose="020B0604020202020204" pitchFamily="34" charset="0"/>
              <a:buChar char="•"/>
            </a:pPr>
            <a:r>
              <a:rPr lang="en-CA" altLang="en-US" sz="2400">
                <a:latin typeface="Helvetica" panose="020B0604020202020204" pitchFamily="34" charset="0"/>
              </a:rPr>
              <a:t>Admission of the violation</a:t>
            </a:r>
          </a:p>
          <a:p>
            <a:pPr eaLnBrk="1" hangingPunct="1">
              <a:buFont typeface="Arial" panose="020B0604020202020204" pitchFamily="34" charset="0"/>
              <a:buChar char="•"/>
            </a:pPr>
            <a:endParaRPr lang="en-CA" altLang="en-US" sz="1400">
              <a:latin typeface="Helvetica" panose="020B0604020202020204" pitchFamily="34" charset="0"/>
            </a:endParaRPr>
          </a:p>
          <a:p>
            <a:pPr eaLnBrk="1" hangingPunct="1">
              <a:buFont typeface="Arial" panose="020B0604020202020204" pitchFamily="34" charset="0"/>
              <a:buChar char="•"/>
            </a:pPr>
            <a:r>
              <a:rPr lang="en-CA" altLang="en-US" sz="2400">
                <a:latin typeface="Helvetica" panose="020B0604020202020204" pitchFamily="34" charset="0"/>
              </a:rPr>
              <a:t>Other - to provide the Enforcement Advisor with the ability to capture mitigating factors not listed above</a:t>
            </a:r>
            <a:endParaRPr lang="en-CA" altLang="en-US" sz="14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AB91F5-1050-40DD-B840-1A1B6CB9480C}" type="slidenum">
              <a:rPr lang="en-US" altLang="en-US">
                <a:solidFill>
                  <a:srgbClr val="898989"/>
                </a:solidFill>
                <a:latin typeface="Calibri" panose="020F0502020204030204" pitchFamily="34" charset="0"/>
              </a:rPr>
              <a:pPr eaLnBrk="1" hangingPunct="1"/>
              <a:t>36</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0"/>
            <a:ext cx="7599363" cy="70802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AMP Amounts</a:t>
            </a:r>
          </a:p>
        </p:txBody>
      </p:sp>
      <p:sp>
        <p:nvSpPr>
          <p:cNvPr id="4" name="TextBox 3"/>
          <p:cNvSpPr txBox="1">
            <a:spLocks noChangeArrowheads="1"/>
          </p:cNvSpPr>
          <p:nvPr/>
        </p:nvSpPr>
        <p:spPr bwMode="auto">
          <a:xfrm>
            <a:off x="341313" y="1163638"/>
            <a:ext cx="8166100" cy="2708275"/>
          </a:xfrm>
          <a:prstGeom prst="rect">
            <a:avLst/>
          </a:prstGeom>
          <a:noFill/>
          <a:ln w="9525">
            <a:noFill/>
            <a:miter lim="800000"/>
            <a:headEnd/>
            <a:tailEnd/>
          </a:ln>
        </p:spPr>
        <p:txBody>
          <a:bodyPr>
            <a:spAutoFit/>
          </a:bodyPr>
          <a:lstStyle/>
          <a:p>
            <a:pPr>
              <a:defRPr/>
            </a:pPr>
            <a:endParaRPr lang="en-US" sz="2400" dirty="0">
              <a:latin typeface="+mn-lt"/>
            </a:endParaRPr>
          </a:p>
          <a:p>
            <a:pPr>
              <a:defRPr/>
            </a:pPr>
            <a:endParaRPr lang="en-US" sz="2400" dirty="0">
              <a:latin typeface="+mn-lt"/>
            </a:endParaRPr>
          </a:p>
          <a:p>
            <a:pPr>
              <a:defRPr/>
            </a:pPr>
            <a:endParaRPr lang="en-US" sz="2400" dirty="0">
              <a:latin typeface="+mn-lt"/>
            </a:endParaRPr>
          </a:p>
          <a:p>
            <a:pPr>
              <a:defRPr/>
            </a:pPr>
            <a:endParaRPr lang="en-US" sz="2400" dirty="0">
              <a:latin typeface="+mn-lt"/>
            </a:endParaRPr>
          </a:p>
          <a:p>
            <a:pPr>
              <a:defRPr/>
            </a:pPr>
            <a:endParaRPr lang="en-US" sz="2400" dirty="0">
              <a:latin typeface="+mn-lt"/>
            </a:endParaRPr>
          </a:p>
          <a:p>
            <a:pPr marL="461963" indent="-461963">
              <a:defRPr/>
            </a:pPr>
            <a:endParaRPr lang="en-US" sz="2400" dirty="0">
              <a:latin typeface="+mn-lt"/>
            </a:endParaRPr>
          </a:p>
          <a:p>
            <a:pPr marL="266700" indent="-266700">
              <a:buFont typeface="Arial" pitchFamily="34" charset="0"/>
              <a:buChar char="•"/>
              <a:defRPr/>
            </a:pPr>
            <a:endParaRPr lang="en-CA" sz="1200" dirty="0">
              <a:latin typeface="Calibri" pitchFamily="34" charset="0"/>
            </a:endParaRPr>
          </a:p>
          <a:p>
            <a:pPr marL="266700" indent="-266700">
              <a:buFont typeface="Arial" pitchFamily="34" charset="0"/>
              <a:buChar char="•"/>
              <a:defRPr/>
            </a:pPr>
            <a:endParaRPr lang="en-CA" sz="1400" dirty="0">
              <a:latin typeface="Calibri" pitchFamily="34" charset="0"/>
            </a:endParaRPr>
          </a:p>
        </p:txBody>
      </p:sp>
      <p:graphicFrame>
        <p:nvGraphicFramePr>
          <p:cNvPr id="6" name="Table 5"/>
          <p:cNvGraphicFramePr>
            <a:graphicFrameLocks noGrp="1"/>
          </p:cNvGraphicFramePr>
          <p:nvPr/>
        </p:nvGraphicFramePr>
        <p:xfrm>
          <a:off x="341313" y="1163638"/>
          <a:ext cx="8345487" cy="4754562"/>
        </p:xfrm>
        <a:graphic>
          <a:graphicData uri="http://schemas.openxmlformats.org/drawingml/2006/table">
            <a:tbl>
              <a:tblPr firstRow="1" bandRow="1">
                <a:tableStyleId>{5C22544A-7EE6-4342-B048-85BDC9FD1C3A}</a:tableStyleId>
              </a:tblPr>
              <a:tblGrid>
                <a:gridCol w="1192212"/>
                <a:gridCol w="1192212"/>
                <a:gridCol w="1192212"/>
                <a:gridCol w="1192212"/>
                <a:gridCol w="1192212"/>
                <a:gridCol w="1192212"/>
                <a:gridCol w="1192212"/>
              </a:tblGrid>
              <a:tr h="1188641">
                <a:tc>
                  <a:txBody>
                    <a:bodyPr/>
                    <a:lstStyle/>
                    <a:p>
                      <a:r>
                        <a:rPr lang="en-CA" sz="1800" dirty="0" smtClean="0"/>
                        <a:t>Violation Count (same violation)</a:t>
                      </a:r>
                      <a:endParaRPr lang="en-CA" sz="1800" dirty="0"/>
                    </a:p>
                  </a:txBody>
                  <a:tcPr marT="45717" marB="45717"/>
                </a:tc>
                <a:tc>
                  <a:txBody>
                    <a:bodyPr/>
                    <a:lstStyle/>
                    <a:p>
                      <a:r>
                        <a:rPr lang="en-CA" sz="1800" dirty="0" smtClean="0"/>
                        <a:t>Risk</a:t>
                      </a:r>
                      <a:r>
                        <a:rPr lang="en-CA" sz="1800" baseline="0" dirty="0" smtClean="0"/>
                        <a:t> Category</a:t>
                      </a:r>
                      <a:endParaRPr lang="en-CA" sz="1800" dirty="0"/>
                    </a:p>
                  </a:txBody>
                  <a:tcPr marT="45717" marB="45717"/>
                </a:tc>
                <a:tc gridSpan="2">
                  <a:txBody>
                    <a:bodyPr/>
                    <a:lstStyle/>
                    <a:p>
                      <a:r>
                        <a:rPr lang="en-CA" sz="1800" dirty="0" smtClean="0"/>
                        <a:t>Baseline Penalty Amount (Individual and Corporation)</a:t>
                      </a:r>
                      <a:endParaRPr lang="en-CA" sz="1800" dirty="0"/>
                    </a:p>
                  </a:txBody>
                  <a:tcPr marT="45717" marB="45717"/>
                </a:tc>
                <a:tc hMerge="1">
                  <a:txBody>
                    <a:bodyPr/>
                    <a:lstStyle/>
                    <a:p>
                      <a:endParaRPr lang="en-CA" dirty="0"/>
                    </a:p>
                  </a:txBody>
                  <a:tcPr/>
                </a:tc>
                <a:tc gridSpan="2">
                  <a:txBody>
                    <a:bodyPr/>
                    <a:lstStyle/>
                    <a:p>
                      <a:r>
                        <a:rPr lang="en-CA" sz="1800" dirty="0" smtClean="0"/>
                        <a:t>Aggravating Factor Amounts (Individual and Corporation)</a:t>
                      </a:r>
                      <a:endParaRPr lang="en-CA" sz="1800" dirty="0"/>
                    </a:p>
                  </a:txBody>
                  <a:tcPr marT="45717" marB="45717"/>
                </a:tc>
                <a:tc hMerge="1">
                  <a:txBody>
                    <a:bodyPr/>
                    <a:lstStyle/>
                    <a:p>
                      <a:endParaRPr lang="en-CA" dirty="0"/>
                    </a:p>
                  </a:txBody>
                  <a:tcPr/>
                </a:tc>
                <a:tc>
                  <a:txBody>
                    <a:bodyPr/>
                    <a:lstStyle/>
                    <a:p>
                      <a:r>
                        <a:rPr lang="en-CA" sz="1800" dirty="0" smtClean="0"/>
                        <a:t>Mitigating Factors</a:t>
                      </a:r>
                      <a:endParaRPr lang="en-CA" sz="1800" dirty="0"/>
                    </a:p>
                  </a:txBody>
                  <a:tcPr marT="45717" marB="45717"/>
                </a:tc>
              </a:tr>
              <a:tr h="370815">
                <a:tc rowSpan="3">
                  <a:txBody>
                    <a:bodyPr/>
                    <a:lstStyle/>
                    <a:p>
                      <a:r>
                        <a:rPr lang="en-CA" sz="1800" dirty="0" smtClean="0"/>
                        <a:t>1</a:t>
                      </a:r>
                      <a:r>
                        <a:rPr lang="en-CA" sz="1800" baseline="30000" dirty="0" smtClean="0"/>
                        <a:t>st</a:t>
                      </a:r>
                      <a:r>
                        <a:rPr lang="en-CA" sz="1800" dirty="0" smtClean="0"/>
                        <a:t> (30% of max is applied as baseline</a:t>
                      </a:r>
                      <a:endParaRPr lang="en-CA" sz="1800" dirty="0"/>
                    </a:p>
                  </a:txBody>
                  <a:tcPr marT="45717" marB="45717"/>
                </a:tc>
                <a:tc>
                  <a:txBody>
                    <a:bodyPr/>
                    <a:lstStyle/>
                    <a:p>
                      <a:pPr algn="ctr"/>
                      <a:r>
                        <a:rPr lang="en-CA" sz="1800" dirty="0" smtClean="0"/>
                        <a:t>A</a:t>
                      </a:r>
                      <a:endParaRPr lang="en-CA" sz="1800" dirty="0"/>
                    </a:p>
                  </a:txBody>
                  <a:tcPr marT="45717" marB="45717"/>
                </a:tc>
                <a:tc>
                  <a:txBody>
                    <a:bodyPr/>
                    <a:lstStyle/>
                    <a:p>
                      <a:pPr algn="ctr"/>
                      <a:r>
                        <a:rPr lang="en-CA" sz="1800" dirty="0" smtClean="0"/>
                        <a:t>1,500</a:t>
                      </a:r>
                      <a:endParaRPr lang="en-CA" sz="1800" dirty="0"/>
                    </a:p>
                  </a:txBody>
                  <a:tcPr marT="45717" marB="45717"/>
                </a:tc>
                <a:tc>
                  <a:txBody>
                    <a:bodyPr/>
                    <a:lstStyle/>
                    <a:p>
                      <a:pPr algn="ctr"/>
                      <a:r>
                        <a:rPr lang="en-CA" sz="1800" dirty="0" smtClean="0"/>
                        <a:t>7,500</a:t>
                      </a:r>
                      <a:endParaRPr lang="en-CA" sz="1800" dirty="0"/>
                    </a:p>
                  </a:txBody>
                  <a:tcPr marT="45717" marB="45717"/>
                </a:tc>
                <a:tc>
                  <a:txBody>
                    <a:bodyPr/>
                    <a:lstStyle/>
                    <a:p>
                      <a:pPr algn="ctr"/>
                      <a:r>
                        <a:rPr lang="en-CA" sz="1800" dirty="0" smtClean="0"/>
                        <a:t>583</a:t>
                      </a:r>
                      <a:endParaRPr lang="en-CA" sz="1800" dirty="0"/>
                    </a:p>
                  </a:txBody>
                  <a:tcPr marT="45717" marB="45717"/>
                </a:tc>
                <a:tc>
                  <a:txBody>
                    <a:bodyPr/>
                    <a:lstStyle/>
                    <a:p>
                      <a:pPr algn="ctr"/>
                      <a:r>
                        <a:rPr lang="en-CA" sz="1800" dirty="0" smtClean="0"/>
                        <a:t>2916</a:t>
                      </a:r>
                      <a:endParaRPr lang="en-CA" sz="1800" dirty="0"/>
                    </a:p>
                  </a:txBody>
                  <a:tcPr marT="45717" marB="45717"/>
                </a:tc>
                <a:tc rowSpan="9">
                  <a:txBody>
                    <a:bodyPr/>
                    <a:lstStyle/>
                    <a:p>
                      <a:pPr algn="ctr"/>
                      <a:r>
                        <a:rPr lang="en-CA" sz="1800" dirty="0" smtClean="0"/>
                        <a:t>Mitigating factors may reduce</a:t>
                      </a:r>
                      <a:r>
                        <a:rPr lang="en-CA" sz="1800" baseline="0" dirty="0" smtClean="0"/>
                        <a:t> the penalty by up to 30%</a:t>
                      </a:r>
                      <a:endParaRPr lang="en-CA" sz="1800" dirty="0"/>
                    </a:p>
                  </a:txBody>
                  <a:tcPr marT="45717" marB="45717"/>
                </a:tc>
              </a:tr>
              <a:tr h="370815">
                <a:tc vMerge="1">
                  <a:txBody>
                    <a:bodyPr/>
                    <a:lstStyle/>
                    <a:p>
                      <a:endParaRPr lang="en-CA"/>
                    </a:p>
                  </a:txBody>
                  <a:tcPr/>
                </a:tc>
                <a:tc>
                  <a:txBody>
                    <a:bodyPr/>
                    <a:lstStyle/>
                    <a:p>
                      <a:pPr algn="ctr"/>
                      <a:r>
                        <a:rPr lang="en-CA" sz="1800" dirty="0" smtClean="0"/>
                        <a:t>B</a:t>
                      </a:r>
                      <a:endParaRPr lang="en-CA" sz="1800" dirty="0"/>
                    </a:p>
                  </a:txBody>
                  <a:tcPr marT="45717" marB="45717"/>
                </a:tc>
                <a:tc>
                  <a:txBody>
                    <a:bodyPr/>
                    <a:lstStyle/>
                    <a:p>
                      <a:pPr algn="ctr"/>
                      <a:r>
                        <a:rPr lang="en-CA" sz="1800" dirty="0" smtClean="0"/>
                        <a:t>7,500</a:t>
                      </a:r>
                      <a:endParaRPr lang="en-CA" sz="1800" dirty="0"/>
                    </a:p>
                  </a:txBody>
                  <a:tcPr marT="45717" marB="45717"/>
                </a:tc>
                <a:tc>
                  <a:txBody>
                    <a:bodyPr/>
                    <a:lstStyle/>
                    <a:p>
                      <a:pPr algn="ctr"/>
                      <a:r>
                        <a:rPr lang="en-CA" sz="1800" dirty="0" smtClean="0"/>
                        <a:t>37,500</a:t>
                      </a:r>
                      <a:endParaRPr lang="en-CA" sz="1800" dirty="0"/>
                    </a:p>
                  </a:txBody>
                  <a:tcPr marT="45717" marB="45717"/>
                </a:tc>
                <a:tc>
                  <a:txBody>
                    <a:bodyPr/>
                    <a:lstStyle/>
                    <a:p>
                      <a:pPr algn="ctr"/>
                      <a:r>
                        <a:rPr lang="en-CA" sz="1800" dirty="0" smtClean="0"/>
                        <a:t>2916</a:t>
                      </a:r>
                      <a:endParaRPr lang="en-CA" sz="1800" dirty="0"/>
                    </a:p>
                  </a:txBody>
                  <a:tcPr marT="45717" marB="45717"/>
                </a:tc>
                <a:tc>
                  <a:txBody>
                    <a:bodyPr/>
                    <a:lstStyle/>
                    <a:p>
                      <a:pPr algn="ctr"/>
                      <a:r>
                        <a:rPr lang="en-CA" sz="1800" dirty="0" smtClean="0"/>
                        <a:t>14,583</a:t>
                      </a:r>
                      <a:endParaRPr lang="en-CA" sz="1800" dirty="0"/>
                    </a:p>
                  </a:txBody>
                  <a:tcPr marT="45717" marB="45717"/>
                </a:tc>
                <a:tc vMerge="1">
                  <a:txBody>
                    <a:bodyPr/>
                    <a:lstStyle/>
                    <a:p>
                      <a:endParaRPr lang="en-CA" dirty="0"/>
                    </a:p>
                  </a:txBody>
                  <a:tcPr/>
                </a:tc>
              </a:tr>
              <a:tr h="447010">
                <a:tc vMerge="1">
                  <a:txBody>
                    <a:bodyPr/>
                    <a:lstStyle/>
                    <a:p>
                      <a:endParaRPr lang="en-CA" dirty="0"/>
                    </a:p>
                  </a:txBody>
                  <a:tcPr/>
                </a:tc>
                <a:tc>
                  <a:txBody>
                    <a:bodyPr/>
                    <a:lstStyle/>
                    <a:p>
                      <a:pPr algn="ctr"/>
                      <a:r>
                        <a:rPr lang="en-CA" sz="1800" dirty="0" smtClean="0"/>
                        <a:t>C</a:t>
                      </a:r>
                      <a:endParaRPr lang="en-CA" sz="1800" dirty="0"/>
                    </a:p>
                  </a:txBody>
                  <a:tcPr marT="45717" marB="45717"/>
                </a:tc>
                <a:tc>
                  <a:txBody>
                    <a:bodyPr/>
                    <a:lstStyle/>
                    <a:p>
                      <a:pPr algn="ctr"/>
                      <a:r>
                        <a:rPr lang="en-CA" sz="1800" dirty="0" smtClean="0"/>
                        <a:t>15,000</a:t>
                      </a:r>
                      <a:endParaRPr lang="en-CA" sz="1800" dirty="0"/>
                    </a:p>
                  </a:txBody>
                  <a:tcPr marT="45717" marB="45717"/>
                </a:tc>
                <a:tc>
                  <a:txBody>
                    <a:bodyPr/>
                    <a:lstStyle/>
                    <a:p>
                      <a:pPr algn="ctr"/>
                      <a:r>
                        <a:rPr lang="en-CA" sz="1800" dirty="0" smtClean="0"/>
                        <a:t>75,000</a:t>
                      </a:r>
                      <a:endParaRPr lang="en-CA" sz="1800" dirty="0"/>
                    </a:p>
                  </a:txBody>
                  <a:tcPr marT="45717" marB="45717"/>
                </a:tc>
                <a:tc>
                  <a:txBody>
                    <a:bodyPr/>
                    <a:lstStyle/>
                    <a:p>
                      <a:pPr algn="ctr"/>
                      <a:r>
                        <a:rPr lang="en-CA" sz="1800" dirty="0" smtClean="0"/>
                        <a:t>5833</a:t>
                      </a:r>
                      <a:endParaRPr lang="en-CA" sz="1800" dirty="0"/>
                    </a:p>
                  </a:txBody>
                  <a:tcPr marT="45717" marB="45717"/>
                </a:tc>
                <a:tc>
                  <a:txBody>
                    <a:bodyPr/>
                    <a:lstStyle/>
                    <a:p>
                      <a:pPr algn="ctr"/>
                      <a:r>
                        <a:rPr lang="en-CA" sz="1800" dirty="0" smtClean="0"/>
                        <a:t>29,166</a:t>
                      </a:r>
                      <a:endParaRPr lang="en-CA" sz="1800" dirty="0"/>
                    </a:p>
                  </a:txBody>
                  <a:tcPr marT="45717" marB="45717"/>
                </a:tc>
                <a:tc vMerge="1">
                  <a:txBody>
                    <a:bodyPr/>
                    <a:lstStyle/>
                    <a:p>
                      <a:endParaRPr lang="en-CA" dirty="0"/>
                    </a:p>
                  </a:txBody>
                  <a:tcPr/>
                </a:tc>
              </a:tr>
              <a:tr h="370815">
                <a:tc rowSpan="3">
                  <a:txBody>
                    <a:bodyPr/>
                    <a:lstStyle/>
                    <a:p>
                      <a:r>
                        <a:rPr lang="en-CA" sz="1800" dirty="0" smtClean="0"/>
                        <a:t>2</a:t>
                      </a:r>
                      <a:r>
                        <a:rPr lang="en-CA" sz="1800" baseline="30000" dirty="0" smtClean="0"/>
                        <a:t>nd</a:t>
                      </a:r>
                      <a:r>
                        <a:rPr lang="en-CA" sz="1800" dirty="0" smtClean="0"/>
                        <a:t> (60% of max applied</a:t>
                      </a:r>
                      <a:r>
                        <a:rPr lang="en-CA" sz="1800" baseline="0" dirty="0" smtClean="0"/>
                        <a:t> as baseline)*</a:t>
                      </a:r>
                      <a:endParaRPr lang="en-CA" sz="1800" dirty="0"/>
                    </a:p>
                  </a:txBody>
                  <a:tcPr marT="45717" marB="45717"/>
                </a:tc>
                <a:tc>
                  <a:txBody>
                    <a:bodyPr/>
                    <a:lstStyle/>
                    <a:p>
                      <a:pPr algn="ctr"/>
                      <a:r>
                        <a:rPr lang="en-CA" sz="1800" dirty="0" smtClean="0"/>
                        <a:t>A</a:t>
                      </a:r>
                      <a:endParaRPr lang="en-CA" sz="1800" dirty="0"/>
                    </a:p>
                  </a:txBody>
                  <a:tcPr marT="45717" marB="45717"/>
                </a:tc>
                <a:tc>
                  <a:txBody>
                    <a:bodyPr/>
                    <a:lstStyle/>
                    <a:p>
                      <a:pPr algn="ctr"/>
                      <a:r>
                        <a:rPr lang="en-CA" sz="1800" dirty="0" smtClean="0"/>
                        <a:t>3,000</a:t>
                      </a:r>
                      <a:endParaRPr lang="en-CA" sz="1800" dirty="0"/>
                    </a:p>
                  </a:txBody>
                  <a:tcPr marT="45717" marB="45717"/>
                </a:tc>
                <a:tc>
                  <a:txBody>
                    <a:bodyPr/>
                    <a:lstStyle/>
                    <a:p>
                      <a:pPr algn="ctr"/>
                      <a:r>
                        <a:rPr lang="en-CA" sz="1800" dirty="0" smtClean="0"/>
                        <a:t>15,000</a:t>
                      </a:r>
                      <a:endParaRPr lang="en-CA" sz="1800" dirty="0"/>
                    </a:p>
                  </a:txBody>
                  <a:tcPr marT="45717" marB="45717"/>
                </a:tc>
                <a:tc>
                  <a:txBody>
                    <a:bodyPr/>
                    <a:lstStyle/>
                    <a:p>
                      <a:pPr algn="ctr"/>
                      <a:r>
                        <a:rPr lang="en-CA" sz="1800" dirty="0" smtClean="0"/>
                        <a:t>400</a:t>
                      </a:r>
                      <a:endParaRPr lang="en-CA" sz="1800" dirty="0"/>
                    </a:p>
                  </a:txBody>
                  <a:tcPr marT="45717" marB="45717"/>
                </a:tc>
                <a:tc>
                  <a:txBody>
                    <a:bodyPr/>
                    <a:lstStyle/>
                    <a:p>
                      <a:pPr algn="ctr"/>
                      <a:r>
                        <a:rPr lang="en-CA" sz="1800" dirty="0" smtClean="0"/>
                        <a:t>2000</a:t>
                      </a:r>
                      <a:endParaRPr lang="en-CA" sz="1800" dirty="0"/>
                    </a:p>
                  </a:txBody>
                  <a:tcPr marT="45717" marB="45717"/>
                </a:tc>
                <a:tc vMerge="1">
                  <a:txBody>
                    <a:bodyPr/>
                    <a:lstStyle/>
                    <a:p>
                      <a:endParaRPr lang="en-CA" dirty="0"/>
                    </a:p>
                  </a:txBody>
                  <a:tcPr/>
                </a:tc>
              </a:tr>
              <a:tr h="370815">
                <a:tc vMerge="1">
                  <a:txBody>
                    <a:bodyPr/>
                    <a:lstStyle/>
                    <a:p>
                      <a:endParaRPr lang="en-CA" dirty="0"/>
                    </a:p>
                  </a:txBody>
                  <a:tcPr/>
                </a:tc>
                <a:tc>
                  <a:txBody>
                    <a:bodyPr/>
                    <a:lstStyle/>
                    <a:p>
                      <a:pPr algn="ctr"/>
                      <a:r>
                        <a:rPr lang="en-CA" sz="1800" dirty="0" smtClean="0"/>
                        <a:t>B</a:t>
                      </a:r>
                      <a:endParaRPr lang="en-CA" sz="1800" dirty="0"/>
                    </a:p>
                  </a:txBody>
                  <a:tcPr marT="45717" marB="45717"/>
                </a:tc>
                <a:tc>
                  <a:txBody>
                    <a:bodyPr/>
                    <a:lstStyle/>
                    <a:p>
                      <a:pPr algn="ctr"/>
                      <a:r>
                        <a:rPr lang="en-CA" sz="1800" dirty="0" smtClean="0"/>
                        <a:t>15,000</a:t>
                      </a:r>
                      <a:endParaRPr lang="en-CA" sz="1800" dirty="0"/>
                    </a:p>
                  </a:txBody>
                  <a:tcPr marT="45717" marB="45717"/>
                </a:tc>
                <a:tc>
                  <a:txBody>
                    <a:bodyPr/>
                    <a:lstStyle/>
                    <a:p>
                      <a:pPr algn="ctr"/>
                      <a:r>
                        <a:rPr lang="en-CA" sz="1800" dirty="0" smtClean="0"/>
                        <a:t>75,000</a:t>
                      </a:r>
                      <a:endParaRPr lang="en-CA" sz="1800" dirty="0"/>
                    </a:p>
                  </a:txBody>
                  <a:tcPr marT="45717" marB="45717"/>
                </a:tc>
                <a:tc>
                  <a:txBody>
                    <a:bodyPr/>
                    <a:lstStyle/>
                    <a:p>
                      <a:pPr algn="ctr"/>
                      <a:r>
                        <a:rPr lang="en-CA" sz="1800" dirty="0" smtClean="0"/>
                        <a:t>2000</a:t>
                      </a:r>
                      <a:endParaRPr lang="en-CA" sz="1800" dirty="0"/>
                    </a:p>
                  </a:txBody>
                  <a:tcPr marT="45717" marB="45717"/>
                </a:tc>
                <a:tc>
                  <a:txBody>
                    <a:bodyPr/>
                    <a:lstStyle/>
                    <a:p>
                      <a:pPr algn="ctr"/>
                      <a:r>
                        <a:rPr lang="en-CA" sz="1800" dirty="0" smtClean="0"/>
                        <a:t>10,000</a:t>
                      </a:r>
                      <a:endParaRPr lang="en-CA" sz="1800" dirty="0"/>
                    </a:p>
                  </a:txBody>
                  <a:tcPr marT="45717" marB="45717"/>
                </a:tc>
                <a:tc vMerge="1">
                  <a:txBody>
                    <a:bodyPr/>
                    <a:lstStyle/>
                    <a:p>
                      <a:endParaRPr lang="en-CA" dirty="0"/>
                    </a:p>
                  </a:txBody>
                  <a:tcPr/>
                </a:tc>
              </a:tr>
              <a:tr h="447010">
                <a:tc vMerge="1">
                  <a:txBody>
                    <a:bodyPr/>
                    <a:lstStyle/>
                    <a:p>
                      <a:endParaRPr lang="en-CA" dirty="0"/>
                    </a:p>
                  </a:txBody>
                  <a:tcPr/>
                </a:tc>
                <a:tc>
                  <a:txBody>
                    <a:bodyPr/>
                    <a:lstStyle/>
                    <a:p>
                      <a:pPr algn="ctr"/>
                      <a:r>
                        <a:rPr lang="en-CA" sz="1800" dirty="0" smtClean="0"/>
                        <a:t>C</a:t>
                      </a:r>
                      <a:endParaRPr lang="en-CA" sz="1800" dirty="0"/>
                    </a:p>
                  </a:txBody>
                  <a:tcPr marT="45717" marB="45717"/>
                </a:tc>
                <a:tc>
                  <a:txBody>
                    <a:bodyPr/>
                    <a:lstStyle/>
                    <a:p>
                      <a:pPr algn="ctr"/>
                      <a:r>
                        <a:rPr lang="en-CA" sz="1800" dirty="0" smtClean="0"/>
                        <a:t>30,000</a:t>
                      </a:r>
                      <a:endParaRPr lang="en-CA" sz="1800" dirty="0"/>
                    </a:p>
                  </a:txBody>
                  <a:tcPr marT="45717" marB="45717"/>
                </a:tc>
                <a:tc>
                  <a:txBody>
                    <a:bodyPr/>
                    <a:lstStyle/>
                    <a:p>
                      <a:pPr algn="ctr"/>
                      <a:r>
                        <a:rPr lang="en-CA" sz="1800" dirty="0" smtClean="0"/>
                        <a:t>150,000</a:t>
                      </a:r>
                      <a:endParaRPr lang="en-CA" sz="1800" dirty="0"/>
                    </a:p>
                  </a:txBody>
                  <a:tcPr marT="45717" marB="45717"/>
                </a:tc>
                <a:tc>
                  <a:txBody>
                    <a:bodyPr/>
                    <a:lstStyle/>
                    <a:p>
                      <a:pPr algn="ctr"/>
                      <a:r>
                        <a:rPr lang="en-CA" sz="1800" dirty="0" smtClean="0"/>
                        <a:t>4000</a:t>
                      </a:r>
                      <a:endParaRPr lang="en-CA" sz="1800" dirty="0"/>
                    </a:p>
                  </a:txBody>
                  <a:tcPr marT="45717" marB="45717"/>
                </a:tc>
                <a:tc>
                  <a:txBody>
                    <a:bodyPr/>
                    <a:lstStyle/>
                    <a:p>
                      <a:pPr algn="ctr"/>
                      <a:r>
                        <a:rPr lang="en-CA" sz="1800" dirty="0" smtClean="0"/>
                        <a:t>20,000</a:t>
                      </a:r>
                      <a:endParaRPr lang="en-CA" sz="1800" dirty="0"/>
                    </a:p>
                  </a:txBody>
                  <a:tcPr marT="45717" marB="45717"/>
                </a:tc>
                <a:tc vMerge="1">
                  <a:txBody>
                    <a:bodyPr/>
                    <a:lstStyle/>
                    <a:p>
                      <a:endParaRPr lang="en-CA" dirty="0"/>
                    </a:p>
                  </a:txBody>
                  <a:tcPr/>
                </a:tc>
              </a:tr>
              <a:tr h="370815">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800" dirty="0" smtClean="0"/>
                        <a:t>3</a:t>
                      </a:r>
                      <a:r>
                        <a:rPr lang="en-CA" sz="1800" baseline="30000" dirty="0" smtClean="0"/>
                        <a:t>rd</a:t>
                      </a:r>
                      <a:r>
                        <a:rPr lang="en-CA" sz="1800" dirty="0" smtClean="0"/>
                        <a:t> (100% of max applied)</a:t>
                      </a:r>
                    </a:p>
                    <a:p>
                      <a:endParaRPr lang="en-CA" sz="1800" dirty="0"/>
                    </a:p>
                  </a:txBody>
                  <a:tcPr marT="45717" marB="45717"/>
                </a:tc>
                <a:tc>
                  <a:txBody>
                    <a:bodyPr/>
                    <a:lstStyle/>
                    <a:p>
                      <a:pPr algn="ctr"/>
                      <a:r>
                        <a:rPr lang="en-CA" sz="1800" dirty="0" smtClean="0"/>
                        <a:t>A</a:t>
                      </a:r>
                      <a:endParaRPr lang="en-CA" sz="1800" dirty="0"/>
                    </a:p>
                  </a:txBody>
                  <a:tcPr marT="45717" marB="45717"/>
                </a:tc>
                <a:tc>
                  <a:txBody>
                    <a:bodyPr/>
                    <a:lstStyle/>
                    <a:p>
                      <a:pPr algn="ctr"/>
                      <a:r>
                        <a:rPr lang="en-CA" sz="1800" dirty="0" smtClean="0"/>
                        <a:t>5,000</a:t>
                      </a:r>
                      <a:endParaRPr lang="en-CA" sz="1800" dirty="0"/>
                    </a:p>
                  </a:txBody>
                  <a:tcPr marT="45717" marB="45717"/>
                </a:tc>
                <a:tc>
                  <a:txBody>
                    <a:bodyPr/>
                    <a:lstStyle/>
                    <a:p>
                      <a:pPr algn="ctr"/>
                      <a:r>
                        <a:rPr lang="en-CA" sz="1800" dirty="0" smtClean="0"/>
                        <a:t>25,000</a:t>
                      </a:r>
                      <a:endParaRPr lang="en-CA" sz="1800" dirty="0"/>
                    </a:p>
                  </a:txBody>
                  <a:tcPr marT="45717" marB="45717"/>
                </a:tc>
                <a:tc rowSpan="3" gridSpan="2">
                  <a:txBody>
                    <a:bodyPr/>
                    <a:lstStyle/>
                    <a:p>
                      <a:pPr algn="ctr"/>
                      <a:r>
                        <a:rPr lang="en-CA" sz="1800" dirty="0" smtClean="0"/>
                        <a:t>N/A – Max penalty will apply</a:t>
                      </a:r>
                      <a:endParaRPr lang="en-CA" sz="1800" dirty="0"/>
                    </a:p>
                  </a:txBody>
                  <a:tcPr marT="45717" marB="45717"/>
                </a:tc>
                <a:tc rowSpan="3" hMerge="1">
                  <a:txBody>
                    <a:bodyPr/>
                    <a:lstStyle/>
                    <a:p>
                      <a:pPr algn="ctr"/>
                      <a:endParaRPr lang="en-CA"/>
                    </a:p>
                  </a:txBody>
                  <a:tcPr/>
                </a:tc>
                <a:tc vMerge="1">
                  <a:txBody>
                    <a:bodyPr/>
                    <a:lstStyle/>
                    <a:p>
                      <a:endParaRPr lang="en-CA" dirty="0"/>
                    </a:p>
                  </a:txBody>
                  <a:tcPr/>
                </a:tc>
              </a:tr>
              <a:tr h="365736">
                <a:tc vMerge="1">
                  <a:txBody>
                    <a:bodyPr/>
                    <a:lstStyle/>
                    <a:p>
                      <a:endParaRPr lang="en-CA" dirty="0"/>
                    </a:p>
                  </a:txBody>
                  <a:tcPr/>
                </a:tc>
                <a:tc>
                  <a:txBody>
                    <a:bodyPr/>
                    <a:lstStyle/>
                    <a:p>
                      <a:pPr algn="ctr"/>
                      <a:r>
                        <a:rPr lang="en-CA" sz="1800" dirty="0" smtClean="0"/>
                        <a:t>B</a:t>
                      </a:r>
                      <a:endParaRPr lang="en-CA" sz="1800" dirty="0"/>
                    </a:p>
                  </a:txBody>
                  <a:tcPr marT="45717" marB="45717"/>
                </a:tc>
                <a:tc>
                  <a:txBody>
                    <a:bodyPr/>
                    <a:lstStyle/>
                    <a:p>
                      <a:pPr algn="ctr"/>
                      <a:r>
                        <a:rPr lang="en-CA" sz="1800" dirty="0" smtClean="0"/>
                        <a:t>25,000</a:t>
                      </a:r>
                      <a:endParaRPr lang="en-CA" sz="1800" dirty="0"/>
                    </a:p>
                  </a:txBody>
                  <a:tcPr marT="45717" marB="45717"/>
                </a:tc>
                <a:tc>
                  <a:txBody>
                    <a:bodyPr/>
                    <a:lstStyle/>
                    <a:p>
                      <a:pPr algn="ctr"/>
                      <a:r>
                        <a:rPr lang="en-CA" sz="1800" dirty="0" smtClean="0"/>
                        <a:t>125,000</a:t>
                      </a:r>
                      <a:endParaRPr lang="en-CA" sz="1800" dirty="0"/>
                    </a:p>
                  </a:txBody>
                  <a:tcPr marT="45717" marB="45717"/>
                </a:tc>
                <a:tc gridSpan="2" vMerge="1">
                  <a:txBody>
                    <a:bodyPr/>
                    <a:lstStyle/>
                    <a:p>
                      <a:pPr algn="ctr"/>
                      <a:endParaRPr lang="en-CA" dirty="0"/>
                    </a:p>
                  </a:txBody>
                  <a:tcPr/>
                </a:tc>
                <a:tc hMerge="1" vMerge="1">
                  <a:txBody>
                    <a:bodyPr/>
                    <a:lstStyle/>
                    <a:p>
                      <a:pPr algn="ctr"/>
                      <a:endParaRPr lang="en-CA" dirty="0"/>
                    </a:p>
                  </a:txBody>
                  <a:tcPr/>
                </a:tc>
                <a:tc vMerge="1">
                  <a:txBody>
                    <a:bodyPr/>
                    <a:lstStyle/>
                    <a:p>
                      <a:endParaRPr lang="en-CA" dirty="0"/>
                    </a:p>
                  </a:txBody>
                  <a:tcPr/>
                </a:tc>
              </a:tr>
              <a:tr h="452090">
                <a:tc vMerge="1">
                  <a:txBody>
                    <a:bodyPr/>
                    <a:lstStyle/>
                    <a:p>
                      <a:endParaRPr lang="en-CA" dirty="0"/>
                    </a:p>
                  </a:txBody>
                  <a:tcPr/>
                </a:tc>
                <a:tc>
                  <a:txBody>
                    <a:bodyPr/>
                    <a:lstStyle/>
                    <a:p>
                      <a:pPr algn="ctr"/>
                      <a:r>
                        <a:rPr lang="en-CA" sz="1800" dirty="0" smtClean="0"/>
                        <a:t>C</a:t>
                      </a:r>
                      <a:endParaRPr lang="en-CA" sz="1800" dirty="0"/>
                    </a:p>
                  </a:txBody>
                  <a:tcPr marT="45717" marB="45717"/>
                </a:tc>
                <a:tc>
                  <a:txBody>
                    <a:bodyPr/>
                    <a:lstStyle/>
                    <a:p>
                      <a:pPr algn="ctr"/>
                      <a:r>
                        <a:rPr lang="en-CA" sz="1800" dirty="0" smtClean="0"/>
                        <a:t>50,000</a:t>
                      </a:r>
                      <a:endParaRPr lang="en-CA" sz="1800" dirty="0"/>
                    </a:p>
                  </a:txBody>
                  <a:tcPr marT="45717" marB="45717"/>
                </a:tc>
                <a:tc>
                  <a:txBody>
                    <a:bodyPr/>
                    <a:lstStyle/>
                    <a:p>
                      <a:pPr algn="ctr"/>
                      <a:r>
                        <a:rPr lang="en-CA" sz="1800" dirty="0" smtClean="0"/>
                        <a:t>250,000</a:t>
                      </a:r>
                      <a:endParaRPr lang="en-CA" sz="1800" dirty="0"/>
                    </a:p>
                  </a:txBody>
                  <a:tcPr marT="45717" marB="45717"/>
                </a:tc>
                <a:tc gridSpan="2" vMerge="1">
                  <a:txBody>
                    <a:bodyPr/>
                    <a:lstStyle/>
                    <a:p>
                      <a:pPr algn="ctr"/>
                      <a:endParaRPr lang="en-CA" dirty="0"/>
                    </a:p>
                  </a:txBody>
                  <a:tcPr/>
                </a:tc>
                <a:tc hMerge="1" vMerge="1">
                  <a:txBody>
                    <a:bodyPr/>
                    <a:lstStyle/>
                    <a:p>
                      <a:pPr algn="ctr"/>
                      <a:endParaRPr lang="en-CA" dirty="0"/>
                    </a:p>
                  </a:txBody>
                  <a:tcPr/>
                </a:tc>
                <a:tc vMerge="1">
                  <a:txBody>
                    <a:bodyPr/>
                    <a:lstStyle/>
                    <a:p>
                      <a:endParaRPr lang="en-CA"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4E47BA-A18A-4368-8F5F-8F45E04817CD}" type="slidenum">
              <a:rPr lang="en-US" altLang="en-US">
                <a:solidFill>
                  <a:srgbClr val="898989"/>
                </a:solidFill>
                <a:latin typeface="Calibri" panose="020F0502020204030204" pitchFamily="34" charset="0"/>
              </a:rPr>
              <a:pPr eaLnBrk="1" hangingPunct="1"/>
              <a:t>37</a:t>
            </a:fld>
            <a:endParaRPr lang="en-US" altLang="en-US">
              <a:solidFill>
                <a:srgbClr val="898989"/>
              </a:solidFill>
              <a:latin typeface="Calibri" panose="020F0502020204030204" pitchFamily="34" charset="0"/>
            </a:endParaRPr>
          </a:p>
        </p:txBody>
      </p:sp>
      <p:sp>
        <p:nvSpPr>
          <p:cNvPr id="3" name="TextBox 2"/>
          <p:cNvSpPr txBox="1"/>
          <p:nvPr/>
        </p:nvSpPr>
        <p:spPr>
          <a:xfrm rot="10800000" flipV="1">
            <a:off x="0" y="0"/>
            <a:ext cx="7599363" cy="708025"/>
          </a:xfrm>
          <a:prstGeom prst="rect">
            <a:avLst/>
          </a:prstGeom>
          <a:noFill/>
        </p:spPr>
        <p:txBody>
          <a:bodyPr>
            <a:spAutoFit/>
          </a:bodyPr>
          <a:lstStyle/>
          <a:p>
            <a:pPr fontAlgn="auto">
              <a:spcBef>
                <a:spcPts val="0"/>
              </a:spcBef>
              <a:spcAft>
                <a:spcPts val="0"/>
              </a:spcAft>
              <a:defRPr/>
            </a:pPr>
            <a:r>
              <a:rPr lang="en-CA" sz="4000" b="1" dirty="0">
                <a:solidFill>
                  <a:srgbClr val="AA353D"/>
                </a:solidFill>
                <a:latin typeface="Helvetica" pitchFamily="34" charset="0"/>
                <a:ea typeface="+mj-ea"/>
                <a:cs typeface="+mj-cs"/>
              </a:rPr>
              <a:t>Main actors</a:t>
            </a:r>
          </a:p>
        </p:txBody>
      </p:sp>
      <p:sp>
        <p:nvSpPr>
          <p:cNvPr id="4" name="Rectangle 3"/>
          <p:cNvSpPr/>
          <p:nvPr/>
        </p:nvSpPr>
        <p:spPr>
          <a:xfrm>
            <a:off x="2870200" y="1100138"/>
            <a:ext cx="2200275" cy="69373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solidFill>
                  <a:schemeClr val="tx1"/>
                </a:solidFill>
              </a:rPr>
              <a:t>RSI</a:t>
            </a:r>
          </a:p>
        </p:txBody>
      </p:sp>
      <p:cxnSp>
        <p:nvCxnSpPr>
          <p:cNvPr id="6" name="Connecteur droit 5"/>
          <p:cNvCxnSpPr>
            <a:stCxn id="4" idx="2"/>
          </p:cNvCxnSpPr>
          <p:nvPr/>
        </p:nvCxnSpPr>
        <p:spPr>
          <a:xfrm flipH="1">
            <a:off x="3959225" y="1793875"/>
            <a:ext cx="11113" cy="695325"/>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870200" y="2489200"/>
            <a:ext cx="2200275" cy="693738"/>
          </a:xfrm>
          <a:prstGeom prst="rect">
            <a:avLst/>
          </a:prstGeom>
          <a:solidFill>
            <a:schemeClr val="accent6">
              <a:lumMod val="60000"/>
              <a:lumOff val="4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solidFill>
                  <a:schemeClr val="tx1"/>
                </a:solidFill>
              </a:rPr>
              <a:t>REGIONAL</a:t>
            </a:r>
            <a:r>
              <a:rPr lang="en-CA" dirty="0"/>
              <a:t> </a:t>
            </a:r>
            <a:r>
              <a:rPr lang="en-CA" dirty="0">
                <a:solidFill>
                  <a:schemeClr val="tx1"/>
                </a:solidFill>
              </a:rPr>
              <a:t>MANAGER</a:t>
            </a:r>
          </a:p>
        </p:txBody>
      </p:sp>
      <p:cxnSp>
        <p:nvCxnSpPr>
          <p:cNvPr id="9" name="Connecteur droit 8"/>
          <p:cNvCxnSpPr>
            <a:stCxn id="4" idx="3"/>
          </p:cNvCxnSpPr>
          <p:nvPr/>
        </p:nvCxnSpPr>
        <p:spPr>
          <a:xfrm flipV="1">
            <a:off x="5070475" y="1446213"/>
            <a:ext cx="219075"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289550" y="1100138"/>
            <a:ext cx="2198688" cy="69373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solidFill>
                  <a:schemeClr val="tx1"/>
                </a:solidFill>
              </a:rPr>
              <a:t>ENFORCEMENT OFFICER</a:t>
            </a:r>
          </a:p>
        </p:txBody>
      </p:sp>
      <p:sp>
        <p:nvSpPr>
          <p:cNvPr id="11" name="Rectangle 10"/>
          <p:cNvSpPr/>
          <p:nvPr/>
        </p:nvSpPr>
        <p:spPr>
          <a:xfrm>
            <a:off x="2870200" y="5116513"/>
            <a:ext cx="2200275" cy="69373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solidFill>
                  <a:schemeClr val="tx1"/>
                </a:solidFill>
              </a:rPr>
              <a:t>DIRECTOR – OPERATIONS MANAGEMENT</a:t>
            </a:r>
          </a:p>
        </p:txBody>
      </p:sp>
      <p:sp>
        <p:nvSpPr>
          <p:cNvPr id="12" name="Rectangle 11"/>
          <p:cNvSpPr/>
          <p:nvPr/>
        </p:nvSpPr>
        <p:spPr>
          <a:xfrm>
            <a:off x="2859088" y="3830638"/>
            <a:ext cx="2198687" cy="695325"/>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solidFill>
                  <a:schemeClr val="tx1"/>
                </a:solidFill>
              </a:rPr>
              <a:t>HQ – CHIEF, COMPLIANCE AND SAFETY</a:t>
            </a:r>
          </a:p>
        </p:txBody>
      </p:sp>
      <p:sp>
        <p:nvSpPr>
          <p:cNvPr id="13" name="Rectangle 12"/>
          <p:cNvSpPr/>
          <p:nvPr/>
        </p:nvSpPr>
        <p:spPr>
          <a:xfrm>
            <a:off x="312738" y="2489200"/>
            <a:ext cx="2198687" cy="693738"/>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solidFill>
                  <a:schemeClr val="tx1"/>
                </a:solidFill>
              </a:rPr>
              <a:t>REGIONAL DIRECTOR</a:t>
            </a:r>
          </a:p>
        </p:txBody>
      </p:sp>
      <p:cxnSp>
        <p:nvCxnSpPr>
          <p:cNvPr id="15" name="Connecteur droit 14"/>
          <p:cNvCxnSpPr>
            <a:stCxn id="7" idx="1"/>
            <a:endCxn id="13" idx="3"/>
          </p:cNvCxnSpPr>
          <p:nvPr/>
        </p:nvCxnSpPr>
        <p:spPr>
          <a:xfrm flipH="1">
            <a:off x="2511425" y="2835275"/>
            <a:ext cx="3587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p:cNvCxnSpPr>
            <a:stCxn id="7" idx="2"/>
            <a:endCxn id="12" idx="0"/>
          </p:cNvCxnSpPr>
          <p:nvPr/>
        </p:nvCxnSpPr>
        <p:spPr>
          <a:xfrm flipH="1">
            <a:off x="3959225" y="3182938"/>
            <a:ext cx="11113" cy="647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a:stCxn id="12" idx="2"/>
            <a:endCxn id="11" idx="0"/>
          </p:cNvCxnSpPr>
          <p:nvPr/>
        </p:nvCxnSpPr>
        <p:spPr>
          <a:xfrm>
            <a:off x="3959225" y="4525963"/>
            <a:ext cx="11113" cy="59055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289550" y="5116513"/>
            <a:ext cx="2198688" cy="69373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solidFill>
                  <a:schemeClr val="tx1"/>
                </a:solidFill>
              </a:rPr>
              <a:t>DG RAIL SAFETY, ENFORCEMENT OFFICER</a:t>
            </a:r>
          </a:p>
        </p:txBody>
      </p:sp>
      <p:cxnSp>
        <p:nvCxnSpPr>
          <p:cNvPr id="24" name="Connecteur droit 23"/>
          <p:cNvCxnSpPr/>
          <p:nvPr/>
        </p:nvCxnSpPr>
        <p:spPr>
          <a:xfrm flipV="1">
            <a:off x="5057775" y="5451475"/>
            <a:ext cx="220663"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A334F8-A30F-4913-B870-E4311FA081BE}" type="slidenum">
              <a:rPr lang="en-US" altLang="en-US">
                <a:solidFill>
                  <a:srgbClr val="898989"/>
                </a:solidFill>
                <a:latin typeface="Calibri" panose="020F0502020204030204" pitchFamily="34" charset="0"/>
              </a:rPr>
              <a:pPr eaLnBrk="1" hangingPunct="1"/>
              <a:t>4</a:t>
            </a:fld>
            <a:endParaRPr lang="en-US" altLang="en-US">
              <a:solidFill>
                <a:srgbClr val="898989"/>
              </a:solidFill>
              <a:latin typeface="Calibri" panose="020F0502020204030204" pitchFamily="34" charset="0"/>
            </a:endParaRPr>
          </a:p>
        </p:txBody>
      </p:sp>
      <p:sp>
        <p:nvSpPr>
          <p:cNvPr id="3" name="Title 3"/>
          <p:cNvSpPr txBox="1">
            <a:spLocks/>
          </p:cNvSpPr>
          <p:nvPr/>
        </p:nvSpPr>
        <p:spPr>
          <a:xfrm>
            <a:off x="277813" y="258763"/>
            <a:ext cx="8229600" cy="1003300"/>
          </a:xfrm>
          <a:prstGeom prst="rect">
            <a:avLst/>
          </a:prstGeom>
          <a:noFill/>
          <a:ln>
            <a:noFill/>
          </a:ln>
        </p:spPr>
        <p:txBody>
          <a:bodyPr/>
          <a:lstStyle/>
          <a:p>
            <a:pPr fontAlgn="auto">
              <a:spcAft>
                <a:spcPts val="0"/>
              </a:spcAft>
              <a:defRPr/>
            </a:pPr>
            <a:r>
              <a:rPr lang="en-US" sz="4400" b="1" dirty="0">
                <a:solidFill>
                  <a:schemeClr val="accent1">
                    <a:lumMod val="50000"/>
                  </a:schemeClr>
                </a:solidFill>
                <a:latin typeface="+mn-lt"/>
              </a:rPr>
              <a:t>Rail Safety Oversight</a:t>
            </a:r>
            <a:endParaRPr lang="en-US" sz="4000" b="1" dirty="0">
              <a:solidFill>
                <a:schemeClr val="accent1">
                  <a:lumMod val="50000"/>
                </a:schemeClr>
              </a:solidFill>
              <a:latin typeface="+mn-lt"/>
            </a:endParaRPr>
          </a:p>
        </p:txBody>
      </p:sp>
      <p:pic>
        <p:nvPicPr>
          <p:cNvPr id="9220" name="Picture 2" descr="C:\Users\MADAIRS\AppData\Local\Microsoft\Windows\Temporary Internet Files\Content.IE5\NSCIQ7MO\Roman-Pillar-2357-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613" y="3263900"/>
            <a:ext cx="3587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C:\Users\MADAIRS\AppData\Local\Microsoft\Windows\Temporary Internet Files\Content.IE5\NSCIQ7MO\Roman-Pillar-2357-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613" y="3263900"/>
            <a:ext cx="3587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C:\Users\MADAIRS\AppData\Local\Microsoft\Windows\Temporary Internet Files\Content.IE5\NSCIQ7MO\Roman-Pillar-2357-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1430338"/>
            <a:ext cx="71882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89413" y="1784350"/>
            <a:ext cx="561975" cy="523875"/>
          </a:xfrm>
          <a:prstGeom prst="rect">
            <a:avLst/>
          </a:prstGeom>
          <a:solidFill>
            <a:schemeClr val="bg1">
              <a:lumMod val="50000"/>
            </a:schemeClr>
          </a:solidFill>
          <a:ln w="57150">
            <a:solidFill>
              <a:schemeClr val="tx1"/>
            </a:solidFill>
          </a:ln>
        </p:spPr>
        <p:txBody>
          <a:bodyPr>
            <a:spAutoFit/>
          </a:bodyPr>
          <a:lstStyle/>
          <a:p>
            <a:pPr>
              <a:defRPr/>
            </a:pPr>
            <a:endParaRPr lang="en-CA" sz="2800" b="1" dirty="0">
              <a:latin typeface="Gisha" pitchFamily="34" charset="-79"/>
              <a:cs typeface="Gisha" pitchFamily="34" charset="-79"/>
            </a:endParaRPr>
          </a:p>
        </p:txBody>
      </p:sp>
      <p:sp>
        <p:nvSpPr>
          <p:cNvPr id="8" name="ZoneTexte 7"/>
          <p:cNvSpPr txBox="1"/>
          <p:nvPr/>
        </p:nvSpPr>
        <p:spPr>
          <a:xfrm>
            <a:off x="2952750" y="1262063"/>
            <a:ext cx="3032125" cy="522287"/>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57150">
            <a:solidFill>
              <a:srgbClr val="798735"/>
            </a:solidFill>
          </a:ln>
        </p:spPr>
        <p:txBody>
          <a:bodyPr>
            <a:spAutoFit/>
          </a:bodyPr>
          <a:lstStyle/>
          <a:p>
            <a:pPr algn="ctr">
              <a:defRPr/>
            </a:pPr>
            <a:r>
              <a:rPr lang="en-CA" sz="2800" b="1" dirty="0">
                <a:solidFill>
                  <a:schemeClr val="accent4">
                    <a:lumMod val="50000"/>
                  </a:schemeClr>
                </a:solidFill>
                <a:latin typeface="MV Boli" pitchFamily="2" charset="0"/>
                <a:cs typeface="MV Boli" pitchFamily="2" charset="0"/>
              </a:rPr>
              <a:t>Two pillars</a:t>
            </a:r>
          </a:p>
        </p:txBody>
      </p:sp>
      <p:sp>
        <p:nvSpPr>
          <p:cNvPr id="11" name="ZoneTexte 10"/>
          <p:cNvSpPr txBox="1"/>
          <p:nvPr/>
        </p:nvSpPr>
        <p:spPr>
          <a:xfrm>
            <a:off x="0" y="3594100"/>
            <a:ext cx="2401888" cy="1200150"/>
          </a:xfrm>
          <a:prstGeom prst="rect">
            <a:avLst/>
          </a:prstGeom>
          <a:noFill/>
        </p:spPr>
        <p:txBody>
          <a:bodyPr>
            <a:spAutoFit/>
          </a:bodyPr>
          <a:lstStyle/>
          <a:p>
            <a:pPr algn="ctr">
              <a:defRPr/>
            </a:pPr>
            <a:r>
              <a:rPr lang="en-CA" sz="2400" b="1" u="sng" dirty="0">
                <a:solidFill>
                  <a:srgbClr val="0070C0"/>
                </a:solidFill>
                <a:latin typeface="MV Boli" pitchFamily="2" charset="0"/>
                <a:cs typeface="MV Boli" pitchFamily="2" charset="0"/>
              </a:rPr>
              <a:t>Compliance</a:t>
            </a:r>
            <a:r>
              <a:rPr lang="en-CA" sz="2400" b="1" dirty="0">
                <a:solidFill>
                  <a:schemeClr val="accent4">
                    <a:lumMod val="50000"/>
                  </a:schemeClr>
                </a:solidFill>
                <a:latin typeface="MV Boli" pitchFamily="2" charset="0"/>
                <a:cs typeface="MV Boli" pitchFamily="2" charset="0"/>
              </a:rPr>
              <a:t> with legal requirements</a:t>
            </a:r>
          </a:p>
        </p:txBody>
      </p:sp>
      <p:sp>
        <p:nvSpPr>
          <p:cNvPr id="12" name="ZoneTexte 11"/>
          <p:cNvSpPr txBox="1"/>
          <p:nvPr/>
        </p:nvSpPr>
        <p:spPr>
          <a:xfrm>
            <a:off x="6742113" y="3594100"/>
            <a:ext cx="2401887" cy="1200150"/>
          </a:xfrm>
          <a:prstGeom prst="rect">
            <a:avLst/>
          </a:prstGeom>
          <a:noFill/>
        </p:spPr>
        <p:txBody>
          <a:bodyPr>
            <a:spAutoFit/>
          </a:bodyPr>
          <a:lstStyle/>
          <a:p>
            <a:pPr algn="ctr">
              <a:defRPr/>
            </a:pPr>
            <a:r>
              <a:rPr lang="en-CA" sz="2400" b="1" u="sng" dirty="0">
                <a:solidFill>
                  <a:srgbClr val="0070C0"/>
                </a:solidFill>
                <a:latin typeface="MV Boli" pitchFamily="2" charset="0"/>
                <a:cs typeface="MV Boli" pitchFamily="2" charset="0"/>
              </a:rPr>
              <a:t>Safety</a:t>
            </a:r>
            <a:r>
              <a:rPr lang="en-CA" sz="2400" b="1" dirty="0">
                <a:solidFill>
                  <a:schemeClr val="accent4">
                    <a:lumMod val="50000"/>
                  </a:schemeClr>
                </a:solidFill>
                <a:latin typeface="MV Boli" pitchFamily="2" charset="0"/>
                <a:cs typeface="MV Boli" pitchFamily="2" charset="0"/>
              </a:rPr>
              <a:t> of railway operations</a:t>
            </a:r>
          </a:p>
        </p:txBody>
      </p:sp>
      <p:cxnSp>
        <p:nvCxnSpPr>
          <p:cNvPr id="14" name="Connecteur droit 13"/>
          <p:cNvCxnSpPr/>
          <p:nvPr/>
        </p:nvCxnSpPr>
        <p:spPr>
          <a:xfrm>
            <a:off x="6921500" y="2308225"/>
            <a:ext cx="555625" cy="1285875"/>
          </a:xfrm>
          <a:prstGeom prst="line">
            <a:avLst/>
          </a:prstGeom>
          <a:ln w="76200">
            <a:solidFill>
              <a:srgbClr val="D2C62E"/>
            </a:solidFill>
            <a:prstDash val="sysDot"/>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a:off x="1146175" y="2308225"/>
            <a:ext cx="868363" cy="1285875"/>
          </a:xfrm>
          <a:prstGeom prst="line">
            <a:avLst/>
          </a:prstGeom>
          <a:ln w="76200">
            <a:solidFill>
              <a:srgbClr val="D2C62E"/>
            </a:solidFill>
            <a:prstDash val="sysDot"/>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392613" y="1784350"/>
            <a:ext cx="190500" cy="3609975"/>
          </a:xfrm>
          <a:prstGeom prst="rect">
            <a:avLst/>
          </a:prstGeom>
          <a:gradFill flip="none" rotWithShape="1">
            <a:gsLst>
              <a:gs pos="0">
                <a:srgbClr val="D2C62E">
                  <a:shade val="30000"/>
                  <a:satMod val="115000"/>
                </a:srgbClr>
              </a:gs>
              <a:gs pos="50000">
                <a:srgbClr val="D2C62E">
                  <a:shade val="67500"/>
                  <a:satMod val="115000"/>
                </a:srgbClr>
              </a:gs>
              <a:gs pos="100000">
                <a:srgbClr val="D2C62E">
                  <a:shade val="100000"/>
                  <a:satMod val="115000"/>
                </a:srgbClr>
              </a:gs>
            </a:gsLst>
            <a:lin ang="10800000" scaled="1"/>
            <a:tileRect/>
          </a:gradFill>
          <a:ln>
            <a:solidFill>
              <a:srgbClr val="79873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22" name="Rectangle à coins arrondis 21"/>
          <p:cNvSpPr/>
          <p:nvPr/>
        </p:nvSpPr>
        <p:spPr>
          <a:xfrm>
            <a:off x="1677988" y="6030913"/>
            <a:ext cx="5799137" cy="161925"/>
          </a:xfrm>
          <a:prstGeom prst="roundRect">
            <a:avLst/>
          </a:prstGeom>
          <a:gradFill flip="none" rotWithShape="1">
            <a:gsLst>
              <a:gs pos="0">
                <a:srgbClr val="D2C62E">
                  <a:shade val="30000"/>
                  <a:satMod val="115000"/>
                </a:srgbClr>
              </a:gs>
              <a:gs pos="50000">
                <a:srgbClr val="D2C62E">
                  <a:shade val="67500"/>
                  <a:satMod val="115000"/>
                </a:srgbClr>
              </a:gs>
              <a:gs pos="100000">
                <a:srgbClr val="D2C62E">
                  <a:shade val="100000"/>
                  <a:satMod val="115000"/>
                </a:srgbClr>
              </a:gs>
            </a:gsLst>
            <a:lin ang="5400000" scaled="1"/>
            <a:tileRect/>
          </a:gradFill>
          <a:ln>
            <a:solidFill>
              <a:srgbClr val="79873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16774F-8711-403A-8210-4A7120E73F56}" type="slidenum">
              <a:rPr lang="en-US" altLang="en-US">
                <a:solidFill>
                  <a:srgbClr val="898989"/>
                </a:solidFill>
                <a:latin typeface="Calibri" panose="020F0502020204030204" pitchFamily="34" charset="0"/>
              </a:rPr>
              <a:pPr eaLnBrk="1" hangingPunct="1"/>
              <a:t>5</a:t>
            </a:fld>
            <a:endParaRPr lang="en-US" altLang="en-US">
              <a:solidFill>
                <a:srgbClr val="898989"/>
              </a:solidFill>
              <a:latin typeface="Calibri" panose="020F0502020204030204" pitchFamily="34" charset="0"/>
            </a:endParaRPr>
          </a:p>
        </p:txBody>
      </p:sp>
      <p:sp>
        <p:nvSpPr>
          <p:cNvPr id="3" name="Title 3"/>
          <p:cNvSpPr txBox="1">
            <a:spLocks/>
          </p:cNvSpPr>
          <p:nvPr/>
        </p:nvSpPr>
        <p:spPr>
          <a:xfrm>
            <a:off x="277813" y="258763"/>
            <a:ext cx="8229600" cy="1003300"/>
          </a:xfrm>
          <a:prstGeom prst="rect">
            <a:avLst/>
          </a:prstGeom>
          <a:noFill/>
          <a:ln>
            <a:noFill/>
          </a:ln>
        </p:spPr>
        <p:txBody>
          <a:bodyPr/>
          <a:lstStyle/>
          <a:p>
            <a:pPr fontAlgn="auto">
              <a:spcAft>
                <a:spcPts val="0"/>
              </a:spcAft>
              <a:defRPr/>
            </a:pPr>
            <a:r>
              <a:rPr lang="en-US" sz="4400" b="1" dirty="0">
                <a:solidFill>
                  <a:schemeClr val="accent1">
                    <a:lumMod val="50000"/>
                  </a:schemeClr>
                </a:solidFill>
                <a:latin typeface="+mn-lt"/>
              </a:rPr>
              <a:t>The first pillar: Safety Oversight</a:t>
            </a:r>
            <a:endParaRPr lang="en-US" sz="4000" b="1" dirty="0">
              <a:solidFill>
                <a:schemeClr val="accent1">
                  <a:lumMod val="50000"/>
                </a:schemeClr>
              </a:solidFill>
              <a:latin typeface="+mn-lt"/>
            </a:endParaRPr>
          </a:p>
        </p:txBody>
      </p:sp>
      <p:pic>
        <p:nvPicPr>
          <p:cNvPr id="10244" name="Picture 2" descr="C:\Users\MADAIRS\AppData\Local\Microsoft\Windows\Temporary Internet Files\Content.IE5\NSCIQ7MO\Roman-Pillar-2357-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613" y="3263900"/>
            <a:ext cx="3587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C:\Users\MADAIRS\AppData\Local\Microsoft\Windows\Temporary Internet Files\Content.IE5\NSCIQ7MO\Roman-Pillar-2357-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613" y="3263900"/>
            <a:ext cx="3587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C:\Users\MADAIRS\AppData\Local\Microsoft\Windows\Temporary Internet Files\Content.IE5\NSCIQ7MO\Roman-Pillar-2357-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1430338"/>
            <a:ext cx="71882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89413" y="1784350"/>
            <a:ext cx="561975" cy="523875"/>
          </a:xfrm>
          <a:prstGeom prst="rect">
            <a:avLst/>
          </a:prstGeom>
          <a:solidFill>
            <a:schemeClr val="bg1">
              <a:lumMod val="50000"/>
            </a:schemeClr>
          </a:solidFill>
          <a:ln w="57150">
            <a:solidFill>
              <a:schemeClr val="tx1"/>
            </a:solidFill>
          </a:ln>
        </p:spPr>
        <p:txBody>
          <a:bodyPr>
            <a:spAutoFit/>
          </a:bodyPr>
          <a:lstStyle/>
          <a:p>
            <a:pPr>
              <a:defRPr/>
            </a:pPr>
            <a:endParaRPr lang="en-CA" sz="2800" b="1" dirty="0">
              <a:latin typeface="Gisha" pitchFamily="34" charset="-79"/>
              <a:cs typeface="Gisha" pitchFamily="34" charset="-79"/>
            </a:endParaRPr>
          </a:p>
        </p:txBody>
      </p:sp>
      <p:sp>
        <p:nvSpPr>
          <p:cNvPr id="11" name="ZoneTexte 10"/>
          <p:cNvSpPr txBox="1"/>
          <p:nvPr/>
        </p:nvSpPr>
        <p:spPr>
          <a:xfrm>
            <a:off x="0" y="3594100"/>
            <a:ext cx="2401888" cy="1200150"/>
          </a:xfrm>
          <a:prstGeom prst="rect">
            <a:avLst/>
          </a:prstGeom>
          <a:noFill/>
        </p:spPr>
        <p:txBody>
          <a:bodyPr>
            <a:spAutoFit/>
          </a:bodyPr>
          <a:lstStyle/>
          <a:p>
            <a:pPr algn="ctr">
              <a:defRPr/>
            </a:pPr>
            <a:r>
              <a:rPr lang="en-CA" sz="2400" b="1" u="sng" dirty="0">
                <a:solidFill>
                  <a:srgbClr val="0070C0"/>
                </a:solidFill>
                <a:latin typeface="MV Boli" pitchFamily="2" charset="0"/>
                <a:cs typeface="MV Boli" pitchFamily="2" charset="0"/>
              </a:rPr>
              <a:t>Compliance</a:t>
            </a:r>
            <a:r>
              <a:rPr lang="en-CA" sz="2400" b="1" dirty="0">
                <a:solidFill>
                  <a:schemeClr val="accent4">
                    <a:lumMod val="50000"/>
                  </a:schemeClr>
                </a:solidFill>
                <a:latin typeface="MV Boli" pitchFamily="2" charset="0"/>
                <a:cs typeface="MV Boli" pitchFamily="2" charset="0"/>
              </a:rPr>
              <a:t> with legal requirements</a:t>
            </a:r>
          </a:p>
        </p:txBody>
      </p:sp>
      <p:sp>
        <p:nvSpPr>
          <p:cNvPr id="12" name="ZoneTexte 11"/>
          <p:cNvSpPr txBox="1"/>
          <p:nvPr/>
        </p:nvSpPr>
        <p:spPr>
          <a:xfrm>
            <a:off x="6742113" y="3594100"/>
            <a:ext cx="2401887" cy="1200150"/>
          </a:xfrm>
          <a:prstGeom prst="rect">
            <a:avLst/>
          </a:prstGeom>
          <a:noFill/>
        </p:spPr>
        <p:txBody>
          <a:bodyPr>
            <a:spAutoFit/>
          </a:bodyPr>
          <a:lstStyle/>
          <a:p>
            <a:pPr algn="ctr">
              <a:defRPr/>
            </a:pPr>
            <a:r>
              <a:rPr lang="en-CA" sz="2400" b="1" u="sng" dirty="0">
                <a:solidFill>
                  <a:srgbClr val="0070C0"/>
                </a:solidFill>
                <a:latin typeface="MV Boli" pitchFamily="2" charset="0"/>
                <a:cs typeface="MV Boli" pitchFamily="2" charset="0"/>
              </a:rPr>
              <a:t>Safety</a:t>
            </a:r>
            <a:r>
              <a:rPr lang="en-CA" sz="2400" b="1" dirty="0">
                <a:solidFill>
                  <a:schemeClr val="accent4">
                    <a:lumMod val="50000"/>
                  </a:schemeClr>
                </a:solidFill>
                <a:latin typeface="MV Boli" pitchFamily="2" charset="0"/>
                <a:cs typeface="MV Boli" pitchFamily="2" charset="0"/>
              </a:rPr>
              <a:t> of railway operations</a:t>
            </a:r>
          </a:p>
        </p:txBody>
      </p:sp>
      <p:cxnSp>
        <p:nvCxnSpPr>
          <p:cNvPr id="14" name="Connecteur droit 13"/>
          <p:cNvCxnSpPr/>
          <p:nvPr/>
        </p:nvCxnSpPr>
        <p:spPr>
          <a:xfrm>
            <a:off x="6921500" y="2308225"/>
            <a:ext cx="555625" cy="1285875"/>
          </a:xfrm>
          <a:prstGeom prst="line">
            <a:avLst/>
          </a:prstGeom>
          <a:ln w="76200">
            <a:solidFill>
              <a:srgbClr val="D2C62E"/>
            </a:solidFill>
            <a:prstDash val="sysDot"/>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a:off x="1146175" y="2308225"/>
            <a:ext cx="868363" cy="1285875"/>
          </a:xfrm>
          <a:prstGeom prst="line">
            <a:avLst/>
          </a:prstGeom>
          <a:ln w="76200">
            <a:solidFill>
              <a:srgbClr val="D2C62E"/>
            </a:solidFill>
            <a:prstDash val="sysDot"/>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392613" y="1784350"/>
            <a:ext cx="190500" cy="3609975"/>
          </a:xfrm>
          <a:prstGeom prst="rect">
            <a:avLst/>
          </a:prstGeom>
          <a:gradFill flip="none" rotWithShape="1">
            <a:gsLst>
              <a:gs pos="0">
                <a:srgbClr val="D2C62E">
                  <a:shade val="30000"/>
                  <a:satMod val="115000"/>
                </a:srgbClr>
              </a:gs>
              <a:gs pos="50000">
                <a:srgbClr val="D2C62E">
                  <a:shade val="67500"/>
                  <a:satMod val="115000"/>
                </a:srgbClr>
              </a:gs>
              <a:gs pos="100000">
                <a:srgbClr val="D2C62E">
                  <a:shade val="100000"/>
                  <a:satMod val="115000"/>
                </a:srgbClr>
              </a:gs>
            </a:gsLst>
            <a:lin ang="10800000" scaled="1"/>
            <a:tileRect/>
          </a:gradFill>
          <a:ln>
            <a:solidFill>
              <a:srgbClr val="79873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22" name="Rectangle à coins arrondis 21"/>
          <p:cNvSpPr/>
          <p:nvPr/>
        </p:nvSpPr>
        <p:spPr>
          <a:xfrm>
            <a:off x="1677988" y="6030913"/>
            <a:ext cx="5799137" cy="161925"/>
          </a:xfrm>
          <a:prstGeom prst="roundRect">
            <a:avLst/>
          </a:prstGeom>
          <a:gradFill flip="none" rotWithShape="1">
            <a:gsLst>
              <a:gs pos="0">
                <a:srgbClr val="D2C62E">
                  <a:shade val="30000"/>
                  <a:satMod val="115000"/>
                </a:srgbClr>
              </a:gs>
              <a:gs pos="50000">
                <a:srgbClr val="D2C62E">
                  <a:shade val="67500"/>
                  <a:satMod val="115000"/>
                </a:srgbClr>
              </a:gs>
              <a:gs pos="100000">
                <a:srgbClr val="D2C62E">
                  <a:shade val="100000"/>
                  <a:satMod val="115000"/>
                </a:srgbClr>
              </a:gs>
            </a:gsLst>
            <a:lin ang="5400000" scaled="1"/>
            <a:tileRect/>
          </a:gradFill>
          <a:ln>
            <a:solidFill>
              <a:srgbClr val="79873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15" name="Rectangle 14"/>
          <p:cNvSpPr/>
          <p:nvPr/>
        </p:nvSpPr>
        <p:spPr>
          <a:xfrm>
            <a:off x="277813" y="1430338"/>
            <a:ext cx="4114800" cy="49260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ZoneTexte 7"/>
          <p:cNvSpPr txBox="1"/>
          <p:nvPr/>
        </p:nvSpPr>
        <p:spPr>
          <a:xfrm>
            <a:off x="2952750" y="1262063"/>
            <a:ext cx="3032125" cy="522287"/>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57150">
            <a:solidFill>
              <a:srgbClr val="798735"/>
            </a:solidFill>
          </a:ln>
        </p:spPr>
        <p:txBody>
          <a:bodyPr>
            <a:spAutoFit/>
          </a:bodyPr>
          <a:lstStyle/>
          <a:p>
            <a:pPr algn="ctr">
              <a:defRPr/>
            </a:pPr>
            <a:r>
              <a:rPr lang="en-CA" sz="2800" b="1" dirty="0">
                <a:solidFill>
                  <a:schemeClr val="accent4">
                    <a:lumMod val="50000"/>
                  </a:schemeClr>
                </a:solidFill>
                <a:latin typeface="MV Boli" pitchFamily="2" charset="0"/>
                <a:cs typeface="MV Boli" pitchFamily="2" charset="0"/>
              </a:rPr>
              <a:t>First pillar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AD4EEB-7305-4C31-BDF3-D35AE8D20D25}" type="slidenum">
              <a:rPr lang="en-US" altLang="en-US">
                <a:solidFill>
                  <a:srgbClr val="898989"/>
                </a:solidFill>
                <a:latin typeface="Calibri" panose="020F0502020204030204" pitchFamily="34" charset="0"/>
              </a:rPr>
              <a:pPr eaLnBrk="1" hangingPunct="1"/>
              <a:t>6</a:t>
            </a:fld>
            <a:endParaRPr lang="en-US" altLang="en-US">
              <a:solidFill>
                <a:srgbClr val="898989"/>
              </a:solidFill>
              <a:latin typeface="Calibri" panose="020F0502020204030204" pitchFamily="34" charset="0"/>
            </a:endParaRPr>
          </a:p>
        </p:txBody>
      </p:sp>
      <p:sp>
        <p:nvSpPr>
          <p:cNvPr id="8" name="Title 3"/>
          <p:cNvSpPr txBox="1">
            <a:spLocks/>
          </p:cNvSpPr>
          <p:nvPr/>
        </p:nvSpPr>
        <p:spPr>
          <a:xfrm>
            <a:off x="180975" y="-193675"/>
            <a:ext cx="8229600" cy="1003300"/>
          </a:xfrm>
          <a:prstGeom prst="rect">
            <a:avLst/>
          </a:prstGeom>
          <a:noFill/>
          <a:ln>
            <a:noFill/>
          </a:ln>
        </p:spPr>
        <p:txBody>
          <a:bodyPr/>
          <a:lstStyle/>
          <a:p>
            <a:pPr fontAlgn="auto">
              <a:spcAft>
                <a:spcPts val="0"/>
              </a:spcAft>
              <a:defRPr/>
            </a:pPr>
            <a:endParaRPr lang="en-US" sz="2800" dirty="0">
              <a:solidFill>
                <a:schemeClr val="accent1">
                  <a:lumMod val="50000"/>
                </a:schemeClr>
              </a:solidFill>
              <a:latin typeface="+mn-lt"/>
            </a:endParaRPr>
          </a:p>
          <a:p>
            <a:pPr fontAlgn="auto">
              <a:spcAft>
                <a:spcPts val="0"/>
              </a:spcAft>
              <a:defRPr/>
            </a:pPr>
            <a:r>
              <a:rPr lang="en-US" sz="3600" b="1" dirty="0">
                <a:solidFill>
                  <a:schemeClr val="accent1">
                    <a:lumMod val="50000"/>
                  </a:schemeClr>
                </a:solidFill>
                <a:latin typeface="+mn-lt"/>
              </a:rPr>
              <a:t>Safety Tools and Actions</a:t>
            </a:r>
          </a:p>
        </p:txBody>
      </p:sp>
      <p:graphicFrame>
        <p:nvGraphicFramePr>
          <p:cNvPr id="9" name="Tableau 8"/>
          <p:cNvGraphicFramePr>
            <a:graphicFrameLocks noGrp="1"/>
          </p:cNvGraphicFramePr>
          <p:nvPr/>
        </p:nvGraphicFramePr>
        <p:xfrm>
          <a:off x="949325" y="1455738"/>
          <a:ext cx="7789863" cy="4900612"/>
        </p:xfrm>
        <a:graphic>
          <a:graphicData uri="http://schemas.openxmlformats.org/drawingml/2006/table">
            <a:tbl>
              <a:tblPr/>
              <a:tblGrid>
                <a:gridCol w="951984"/>
                <a:gridCol w="737741"/>
                <a:gridCol w="844963"/>
                <a:gridCol w="1282226"/>
                <a:gridCol w="953480"/>
                <a:gridCol w="1060421"/>
                <a:gridCol w="954228"/>
                <a:gridCol w="1004820"/>
              </a:tblGrid>
              <a:tr h="1700644">
                <a:tc>
                  <a:txBody>
                    <a:bodyPr/>
                    <a:lstStyle/>
                    <a:p>
                      <a:pPr>
                        <a:spcAft>
                          <a:spcPts val="0"/>
                        </a:spcAft>
                      </a:pPr>
                      <a:endParaRPr lang="en-CA" sz="1800" dirty="0">
                        <a:latin typeface="Calibri"/>
                        <a:ea typeface="Calibri"/>
                        <a:cs typeface="Times New Roman"/>
                      </a:endParaRPr>
                    </a:p>
                    <a:p>
                      <a:pPr algn="ctr">
                        <a:spcAft>
                          <a:spcPts val="0"/>
                        </a:spcAft>
                      </a:pPr>
                      <a:r>
                        <a:rPr lang="en-CA" sz="1400" b="1" kern="1200" dirty="0" smtClean="0">
                          <a:solidFill>
                            <a:srgbClr val="000000"/>
                          </a:solidFill>
                          <a:latin typeface="Cambria"/>
                          <a:ea typeface="Times New Roman"/>
                          <a:cs typeface="Calibri"/>
                        </a:rPr>
                        <a:t>Letter </a:t>
                      </a:r>
                      <a:r>
                        <a:rPr lang="en-CA" sz="1400" b="1" kern="1200" dirty="0">
                          <a:solidFill>
                            <a:srgbClr val="000000"/>
                          </a:solidFill>
                          <a:latin typeface="Cambria"/>
                          <a:ea typeface="Times New Roman"/>
                          <a:cs typeface="Calibri"/>
                        </a:rPr>
                        <a:t>of Concern</a:t>
                      </a:r>
                      <a:endParaRPr lang="en-CA" sz="1800" dirty="0">
                        <a:latin typeface="Calibri"/>
                        <a:ea typeface="Calibri"/>
                        <a:cs typeface="Times New Roman"/>
                      </a:endParaRPr>
                    </a:p>
                  </a:txBody>
                  <a:tcPr marL="84864" marR="84864" marT="42426" marB="42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spcAft>
                          <a:spcPts val="0"/>
                        </a:spcAft>
                      </a:pPr>
                      <a:endParaRPr lang="en-CA" sz="1800" dirty="0">
                        <a:latin typeface="Calibri"/>
                        <a:ea typeface="Calibri"/>
                        <a:cs typeface="Times New Roman"/>
                      </a:endParaRPr>
                    </a:p>
                    <a:p>
                      <a:pPr algn="ctr">
                        <a:spcAft>
                          <a:spcPts val="0"/>
                        </a:spcAft>
                      </a:pPr>
                      <a:r>
                        <a:rPr lang="en-CA" sz="1400" b="1" kern="1200" dirty="0">
                          <a:solidFill>
                            <a:srgbClr val="000000"/>
                          </a:solidFill>
                          <a:latin typeface="Cambria"/>
                          <a:ea typeface="Times New Roman"/>
                          <a:cs typeface="Calibri"/>
                        </a:rPr>
                        <a:t>Notice</a:t>
                      </a:r>
                      <a:endParaRPr lang="en-CA" sz="1800" dirty="0">
                        <a:latin typeface="Calibri"/>
                        <a:ea typeface="Calibri"/>
                        <a:cs typeface="Times New Roman"/>
                      </a:endParaRPr>
                    </a:p>
                  </a:txBody>
                  <a:tcPr marL="84864" marR="84864" marT="42426" marB="42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800" dirty="0">
                        <a:latin typeface="Calibri"/>
                        <a:ea typeface="Calibri"/>
                        <a:cs typeface="Times New Roman"/>
                      </a:endParaRPr>
                    </a:p>
                    <a:p>
                      <a:pPr algn="ctr">
                        <a:spcAft>
                          <a:spcPts val="0"/>
                        </a:spcAft>
                      </a:pPr>
                      <a:r>
                        <a:rPr lang="en-CA" sz="1400" b="1" kern="1200" dirty="0">
                          <a:solidFill>
                            <a:srgbClr val="000000"/>
                          </a:solidFill>
                          <a:latin typeface="Cambria"/>
                          <a:ea typeface="Times New Roman"/>
                          <a:cs typeface="Calibri"/>
                        </a:rPr>
                        <a:t>Notice and Order</a:t>
                      </a:r>
                      <a:endParaRPr lang="en-CA" sz="1800" dirty="0">
                        <a:latin typeface="Calibri"/>
                        <a:ea typeface="Calibri"/>
                        <a:cs typeface="Times New Roman"/>
                      </a:endParaRPr>
                    </a:p>
                  </a:txBody>
                  <a:tcPr marL="84864" marR="84864" marT="42426" marB="42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800" dirty="0">
                        <a:latin typeface="Calibri"/>
                        <a:ea typeface="Calibri"/>
                        <a:cs typeface="Times New Roman"/>
                      </a:endParaRPr>
                    </a:p>
                    <a:p>
                      <a:pPr algn="ctr">
                        <a:spcAft>
                          <a:spcPts val="0"/>
                        </a:spcAft>
                      </a:pPr>
                      <a:r>
                        <a:rPr lang="en-CA" sz="1400" b="1" dirty="0">
                          <a:solidFill>
                            <a:srgbClr val="000000"/>
                          </a:solidFill>
                          <a:latin typeface="Cambria"/>
                          <a:ea typeface="Times New Roman"/>
                          <a:cs typeface="Times New Roman"/>
                        </a:rPr>
                        <a:t>Notice Acknowledging Immediate Action Taken</a:t>
                      </a:r>
                      <a:endParaRPr lang="en-CA"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800" dirty="0">
                        <a:latin typeface="Calibri"/>
                        <a:ea typeface="Calibri"/>
                        <a:cs typeface="Times New Roman"/>
                      </a:endParaRPr>
                    </a:p>
                    <a:p>
                      <a:pPr algn="ctr">
                        <a:spcAft>
                          <a:spcPts val="0"/>
                        </a:spcAft>
                      </a:pPr>
                      <a:r>
                        <a:rPr lang="en-CA" sz="1400" b="1" kern="1200" dirty="0">
                          <a:solidFill>
                            <a:srgbClr val="000000"/>
                          </a:solidFill>
                          <a:latin typeface="Cambria"/>
                          <a:ea typeface="Times New Roman"/>
                          <a:cs typeface="Calibri"/>
                        </a:rPr>
                        <a:t>Emergency Directive</a:t>
                      </a:r>
                      <a:endParaRPr lang="en-CA"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200" b="1" dirty="0" smtClean="0">
                        <a:solidFill>
                          <a:srgbClr val="000000"/>
                        </a:solidFill>
                        <a:latin typeface="Cambria"/>
                        <a:ea typeface="Times New Roman"/>
                        <a:cs typeface="Times New Roman"/>
                      </a:endParaRPr>
                    </a:p>
                    <a:p>
                      <a:pPr algn="ctr">
                        <a:spcAft>
                          <a:spcPts val="0"/>
                        </a:spcAft>
                      </a:pPr>
                      <a:r>
                        <a:rPr lang="en-CA" sz="1200" b="1" dirty="0" smtClean="0">
                          <a:solidFill>
                            <a:srgbClr val="000000"/>
                          </a:solidFill>
                          <a:latin typeface="Cambria"/>
                          <a:ea typeface="Times New Roman"/>
                          <a:cs typeface="Times New Roman"/>
                        </a:rPr>
                        <a:t>**Optional**</a:t>
                      </a:r>
                      <a:endParaRPr lang="en-CA" sz="1600" dirty="0">
                        <a:latin typeface="Calibri"/>
                        <a:ea typeface="Calibri"/>
                        <a:cs typeface="Times New Roman"/>
                      </a:endParaRPr>
                    </a:p>
                    <a:p>
                      <a:pPr algn="ctr">
                        <a:spcAft>
                          <a:spcPts val="0"/>
                        </a:spcAft>
                      </a:pPr>
                      <a:r>
                        <a:rPr lang="en-CA" sz="1400" b="1" dirty="0">
                          <a:solidFill>
                            <a:srgbClr val="000000"/>
                          </a:solidFill>
                          <a:latin typeface="Cambria"/>
                          <a:ea typeface="Times New Roman"/>
                          <a:cs typeface="Times New Roman"/>
                        </a:rPr>
                        <a:t>Letter of Warning for Suspension or Cancellation of the ROC</a:t>
                      </a:r>
                      <a:endParaRPr lang="en-CA"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800" dirty="0">
                        <a:latin typeface="Calibri"/>
                        <a:ea typeface="Calibri"/>
                        <a:cs typeface="Times New Roman"/>
                      </a:endParaRPr>
                    </a:p>
                    <a:p>
                      <a:pPr algn="ctr">
                        <a:spcAft>
                          <a:spcPts val="0"/>
                        </a:spcAft>
                      </a:pPr>
                      <a:r>
                        <a:rPr lang="en-CA" sz="1400" b="1" dirty="0">
                          <a:solidFill>
                            <a:srgbClr val="000000"/>
                          </a:solidFill>
                          <a:latin typeface="Cambria"/>
                          <a:ea typeface="Times New Roman"/>
                          <a:cs typeface="Calibri"/>
                        </a:rPr>
                        <a:t>Court Order</a:t>
                      </a:r>
                      <a:endParaRPr lang="en-CA" sz="1800" dirty="0">
                        <a:latin typeface="Calibri"/>
                        <a:ea typeface="Calibri"/>
                        <a:cs typeface="Times New Roman"/>
                      </a:endParaRPr>
                    </a:p>
                  </a:txBody>
                  <a:tcPr marL="84864" marR="84864" marT="42426" marB="42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800">
                        <a:latin typeface="Calibri"/>
                        <a:ea typeface="Calibri"/>
                        <a:cs typeface="Times New Roman"/>
                      </a:endParaRPr>
                    </a:p>
                    <a:p>
                      <a:pPr algn="ctr">
                        <a:spcAft>
                          <a:spcPts val="0"/>
                        </a:spcAft>
                      </a:pPr>
                      <a:r>
                        <a:rPr lang="en-CA" sz="1400" b="1">
                          <a:solidFill>
                            <a:srgbClr val="000000"/>
                          </a:solidFill>
                          <a:latin typeface="Cambria"/>
                          <a:ea typeface="Times New Roman"/>
                          <a:cs typeface="Calibri"/>
                        </a:rPr>
                        <a:t>Suspension or cancellation of the ROC</a:t>
                      </a:r>
                      <a:endParaRPr lang="en-CA" sz="18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199968">
                <a:tc>
                  <a:txBody>
                    <a:bodyPr/>
                    <a:lstStyle/>
                    <a:p>
                      <a:pPr algn="ctr">
                        <a:spcAft>
                          <a:spcPts val="0"/>
                        </a:spcAft>
                      </a:pPr>
                      <a:endParaRPr lang="en-CA" sz="1800" dirty="0">
                        <a:latin typeface="Calibri"/>
                        <a:ea typeface="Calibri"/>
                        <a:cs typeface="Times New Roman"/>
                      </a:endParaRPr>
                    </a:p>
                    <a:p>
                      <a:pPr algn="ctr">
                        <a:spcAft>
                          <a:spcPts val="0"/>
                        </a:spcAft>
                      </a:pPr>
                      <a:r>
                        <a:rPr lang="en-CA" sz="1400" kern="1200" dirty="0">
                          <a:solidFill>
                            <a:srgbClr val="000000"/>
                          </a:solidFill>
                          <a:latin typeface="Cambria"/>
                          <a:ea typeface="Times New Roman"/>
                          <a:cs typeface="Calibri"/>
                        </a:rPr>
                        <a:t>Safety Concern</a:t>
                      </a:r>
                      <a:r>
                        <a:rPr lang="en-US" sz="1400" kern="1200" dirty="0">
                          <a:solidFill>
                            <a:srgbClr val="000000"/>
                          </a:solidFill>
                          <a:latin typeface="Cambria"/>
                          <a:ea typeface="Times New Roman"/>
                          <a:cs typeface="Calibri"/>
                        </a:rPr>
                        <a:t> re:</a:t>
                      </a:r>
                      <a:endParaRPr lang="en-CA" sz="1800" dirty="0">
                        <a:latin typeface="Calibri"/>
                        <a:ea typeface="Calibri"/>
                        <a:cs typeface="Times New Roman"/>
                      </a:endParaRPr>
                    </a:p>
                    <a:p>
                      <a:pPr algn="ctr">
                        <a:spcAft>
                          <a:spcPts val="0"/>
                        </a:spcAft>
                      </a:pPr>
                      <a:r>
                        <a:rPr lang="en-US" sz="1400" kern="1200" dirty="0">
                          <a:solidFill>
                            <a:srgbClr val="000000"/>
                          </a:solidFill>
                          <a:latin typeface="Cambria"/>
                          <a:ea typeface="Times New Roman"/>
                          <a:cs typeface="Calibri"/>
                        </a:rPr>
                        <a:t>Un-regulated matters</a:t>
                      </a:r>
                      <a:endParaRPr lang="en-CA" sz="1800" dirty="0">
                        <a:latin typeface="Calibri"/>
                        <a:ea typeface="Calibri"/>
                        <a:cs typeface="Times New Roman"/>
                      </a:endParaRPr>
                    </a:p>
                  </a:txBody>
                  <a:tcPr marL="84864" marR="84864" marT="42426" marB="42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400" kern="1200" dirty="0">
                        <a:solidFill>
                          <a:srgbClr val="000000"/>
                        </a:solidFill>
                        <a:latin typeface="Cambria"/>
                        <a:ea typeface="Times New Roman"/>
                        <a:cs typeface="Calibri"/>
                      </a:endParaRPr>
                    </a:p>
                    <a:p>
                      <a:pPr algn="ctr">
                        <a:spcAft>
                          <a:spcPts val="0"/>
                        </a:spcAft>
                      </a:pPr>
                      <a:r>
                        <a:rPr lang="en-CA" sz="1400" kern="1200" dirty="0">
                          <a:solidFill>
                            <a:srgbClr val="000000"/>
                          </a:solidFill>
                          <a:latin typeface="Cambria"/>
                          <a:ea typeface="Times New Roman"/>
                          <a:cs typeface="Calibri"/>
                        </a:rPr>
                        <a:t>Threat to safety</a:t>
                      </a:r>
                      <a:endParaRPr lang="en-CA" sz="1800" dirty="0">
                        <a:latin typeface="Calibri"/>
                        <a:ea typeface="Calibri"/>
                        <a:cs typeface="Times New Roman"/>
                      </a:endParaRPr>
                    </a:p>
                  </a:txBody>
                  <a:tcPr marL="84864" marR="84864" marT="42426" marB="42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400" dirty="0">
                        <a:latin typeface="Cambria"/>
                        <a:ea typeface="Times New Roman"/>
                        <a:cs typeface="Times New Roman"/>
                      </a:endParaRPr>
                    </a:p>
                    <a:p>
                      <a:pPr algn="ctr">
                        <a:spcAft>
                          <a:spcPts val="0"/>
                        </a:spcAft>
                      </a:pPr>
                      <a:r>
                        <a:rPr lang="en-CA" sz="1400" kern="1200" dirty="0">
                          <a:solidFill>
                            <a:srgbClr val="000000"/>
                          </a:solidFill>
                          <a:latin typeface="Cambria"/>
                          <a:ea typeface="Times New Roman"/>
                          <a:cs typeface="Calibri"/>
                        </a:rPr>
                        <a:t>Immediate Threat to Safety (Location Specific)</a:t>
                      </a:r>
                      <a:endParaRPr lang="en-CA" sz="1800" dirty="0">
                        <a:latin typeface="Calibri"/>
                        <a:ea typeface="Calibri"/>
                        <a:cs typeface="Times New Roman"/>
                      </a:endParaRPr>
                    </a:p>
                  </a:txBody>
                  <a:tcPr marL="84864" marR="84864" marT="42426" marB="42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CA" sz="1400" kern="1200" dirty="0">
                          <a:solidFill>
                            <a:srgbClr val="000000"/>
                          </a:solidFill>
                          <a:latin typeface="Cambria"/>
                          <a:ea typeface="Times New Roman"/>
                          <a:cs typeface="Calibri"/>
                        </a:rPr>
                        <a:t>Issued by the RSI when a company takes immediate on site action to remove a threat or immediate threat</a:t>
                      </a:r>
                      <a:endParaRPr lang="en-CA"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400" kern="1200" dirty="0">
                        <a:solidFill>
                          <a:srgbClr val="000000"/>
                        </a:solidFill>
                        <a:latin typeface="Cambria"/>
                        <a:ea typeface="Times New Roman"/>
                        <a:cs typeface="Calibri"/>
                      </a:endParaRPr>
                    </a:p>
                    <a:p>
                      <a:pPr algn="ctr">
                        <a:spcAft>
                          <a:spcPts val="0"/>
                        </a:spcAft>
                      </a:pPr>
                      <a:r>
                        <a:rPr lang="en-CA" sz="1400" kern="1200" dirty="0">
                          <a:solidFill>
                            <a:srgbClr val="000000"/>
                          </a:solidFill>
                          <a:latin typeface="Cambria"/>
                          <a:ea typeface="Times New Roman"/>
                          <a:cs typeface="Calibri"/>
                        </a:rPr>
                        <a:t>Immediate Threat</a:t>
                      </a:r>
                      <a:endParaRPr lang="en-CA" sz="1800" dirty="0">
                        <a:latin typeface="Calibri"/>
                        <a:ea typeface="Calibri"/>
                        <a:cs typeface="Times New Roman"/>
                      </a:endParaRPr>
                    </a:p>
                    <a:p>
                      <a:pPr algn="ctr">
                        <a:spcAft>
                          <a:spcPts val="0"/>
                        </a:spcAft>
                      </a:pPr>
                      <a:r>
                        <a:rPr lang="en-CA" sz="1400" kern="1200" dirty="0">
                          <a:solidFill>
                            <a:srgbClr val="000000"/>
                          </a:solidFill>
                          <a:latin typeface="Cambria"/>
                          <a:ea typeface="Times New Roman"/>
                          <a:cs typeface="Calibri"/>
                        </a:rPr>
                        <a:t>to Safety (Systemic/</a:t>
                      </a:r>
                      <a:endParaRPr lang="en-CA" sz="1800" dirty="0">
                        <a:latin typeface="Calibri"/>
                        <a:ea typeface="Calibri"/>
                        <a:cs typeface="Times New Roman"/>
                      </a:endParaRPr>
                    </a:p>
                    <a:p>
                      <a:pPr algn="ctr">
                        <a:spcAft>
                          <a:spcPts val="0"/>
                        </a:spcAft>
                      </a:pPr>
                      <a:r>
                        <a:rPr lang="en-CA" sz="1400" kern="1200" dirty="0">
                          <a:solidFill>
                            <a:srgbClr val="000000"/>
                          </a:solidFill>
                          <a:latin typeface="Cambria"/>
                          <a:ea typeface="Times New Roman"/>
                          <a:cs typeface="Calibri"/>
                        </a:rPr>
                        <a:t>National)</a:t>
                      </a:r>
                      <a:endParaRPr lang="en-CA"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CA" sz="1400" kern="1200" dirty="0">
                          <a:solidFill>
                            <a:srgbClr val="000000"/>
                          </a:solidFill>
                          <a:latin typeface="Cambria"/>
                          <a:ea typeface="Times New Roman"/>
                          <a:cs typeface="Calibri"/>
                        </a:rPr>
                        <a:t>Non-compliance to any provision of the RSA, regulations and rules, orders from the Minister or from the RSI, Emergency directives as well as conditions on the ROC</a:t>
                      </a:r>
                      <a:endParaRPr lang="en-CA"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CA" sz="1400" kern="1200" dirty="0">
                          <a:solidFill>
                            <a:srgbClr val="000000"/>
                          </a:solidFill>
                          <a:latin typeface="Cambria"/>
                          <a:ea typeface="Times New Roman"/>
                          <a:cs typeface="Calibri"/>
                        </a:rPr>
                        <a:t>Refusal to abide by</a:t>
                      </a:r>
                      <a:endParaRPr lang="en-CA" sz="1800" dirty="0">
                        <a:latin typeface="Calibri"/>
                        <a:ea typeface="Calibri"/>
                        <a:cs typeface="Times New Roman"/>
                      </a:endParaRPr>
                    </a:p>
                    <a:p>
                      <a:pPr algn="ctr">
                        <a:spcAft>
                          <a:spcPts val="0"/>
                        </a:spcAft>
                      </a:pPr>
                      <a:r>
                        <a:rPr lang="en-CA" sz="1400" kern="1200" dirty="0">
                          <a:solidFill>
                            <a:srgbClr val="000000"/>
                          </a:solidFill>
                          <a:latin typeface="Cambria"/>
                          <a:ea typeface="Times New Roman"/>
                          <a:cs typeface="Calibri"/>
                        </a:rPr>
                        <a:t>an Order from an RSI</a:t>
                      </a:r>
                      <a:endParaRPr lang="en-CA" sz="1800" dirty="0">
                        <a:latin typeface="Calibri"/>
                        <a:ea typeface="Calibri"/>
                        <a:cs typeface="Times New Roman"/>
                      </a:endParaRPr>
                    </a:p>
                    <a:p>
                      <a:pPr algn="ctr">
                        <a:spcAft>
                          <a:spcPts val="0"/>
                        </a:spcAft>
                      </a:pPr>
                      <a:r>
                        <a:rPr lang="en-CA" sz="1400" kern="1200" dirty="0">
                          <a:solidFill>
                            <a:srgbClr val="000000"/>
                          </a:solidFill>
                          <a:latin typeface="Cambria"/>
                          <a:ea typeface="Times New Roman"/>
                          <a:cs typeface="Calibri"/>
                        </a:rPr>
                        <a:t>or</a:t>
                      </a:r>
                      <a:endParaRPr lang="en-CA" sz="1800" dirty="0">
                        <a:latin typeface="Calibri"/>
                        <a:ea typeface="Calibri"/>
                        <a:cs typeface="Times New Roman"/>
                      </a:endParaRPr>
                    </a:p>
                    <a:p>
                      <a:pPr algn="ctr">
                        <a:spcAft>
                          <a:spcPts val="0"/>
                        </a:spcAft>
                      </a:pPr>
                      <a:r>
                        <a:rPr lang="en-CA" sz="1400" kern="1200" dirty="0">
                          <a:solidFill>
                            <a:srgbClr val="000000"/>
                          </a:solidFill>
                          <a:latin typeface="Cambria"/>
                          <a:ea typeface="Times New Roman"/>
                          <a:cs typeface="Calibri"/>
                        </a:rPr>
                        <a:t>an Emergency Directive</a:t>
                      </a:r>
                      <a:endParaRPr lang="en-CA" sz="1800" dirty="0">
                        <a:latin typeface="Calibri"/>
                        <a:ea typeface="Calibri"/>
                        <a:cs typeface="Times New Roman"/>
                      </a:endParaRPr>
                    </a:p>
                    <a:p>
                      <a:pPr algn="ctr">
                        <a:spcAft>
                          <a:spcPts val="0"/>
                        </a:spcAft>
                      </a:pPr>
                      <a:r>
                        <a:rPr lang="en-CA" sz="1400" kern="1200" dirty="0">
                          <a:solidFill>
                            <a:srgbClr val="000000"/>
                          </a:solidFill>
                          <a:latin typeface="Cambria"/>
                          <a:ea typeface="Times New Roman"/>
                          <a:cs typeface="Calibri"/>
                        </a:rPr>
                        <a:t>(immediate threat unaddressed)</a:t>
                      </a:r>
                      <a:endParaRPr lang="en-CA" sz="1800" dirty="0">
                        <a:latin typeface="Calibri"/>
                        <a:ea typeface="Calibri"/>
                        <a:cs typeface="Times New Roman"/>
                      </a:endParaRPr>
                    </a:p>
                  </a:txBody>
                  <a:tcPr marL="84864" marR="84864" marT="42426" marB="42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endParaRPr lang="en-CA" sz="1400" kern="1200" dirty="0">
                        <a:solidFill>
                          <a:srgbClr val="000000"/>
                        </a:solidFill>
                        <a:latin typeface="Cambria"/>
                        <a:ea typeface="Times New Roman"/>
                        <a:cs typeface="Calibri"/>
                      </a:endParaRPr>
                    </a:p>
                    <a:p>
                      <a:pPr algn="ctr">
                        <a:spcAft>
                          <a:spcPts val="0"/>
                        </a:spcAft>
                      </a:pPr>
                      <a:r>
                        <a:rPr lang="en-CA" sz="1400" kern="1200" dirty="0">
                          <a:solidFill>
                            <a:srgbClr val="000000"/>
                          </a:solidFill>
                          <a:latin typeface="Cambria"/>
                          <a:ea typeface="Times New Roman"/>
                          <a:cs typeface="Calibri"/>
                        </a:rPr>
                        <a:t>Ceases to have the human or financial resources to operate at the highest level of safety</a:t>
                      </a:r>
                      <a:endParaRPr lang="en-CA"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
        <p:nvSpPr>
          <p:cNvPr id="103431" name="Text Box 7"/>
          <p:cNvSpPr txBox="1">
            <a:spLocks noChangeArrowheads="1"/>
          </p:cNvSpPr>
          <p:nvPr/>
        </p:nvSpPr>
        <p:spPr bwMode="auto">
          <a:xfrm>
            <a:off x="631825" y="3381375"/>
            <a:ext cx="317500" cy="2824163"/>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a:defRPr/>
            </a:pPr>
            <a:endParaRPr lang="en-US" dirty="0"/>
          </a:p>
          <a:p>
            <a:pPr>
              <a:defRPr/>
            </a:pPr>
            <a:endParaRPr lang="en-US" dirty="0"/>
          </a:p>
          <a:p>
            <a:pPr>
              <a:defRPr/>
            </a:pPr>
            <a:r>
              <a:rPr lang="en-US" dirty="0"/>
              <a:t>I</a:t>
            </a:r>
            <a:endParaRPr lang="en-CA" dirty="0"/>
          </a:p>
          <a:p>
            <a:pPr>
              <a:defRPr/>
            </a:pPr>
            <a:r>
              <a:rPr lang="en-US" dirty="0"/>
              <a:t>S</a:t>
            </a:r>
            <a:endParaRPr lang="en-CA" dirty="0"/>
          </a:p>
          <a:p>
            <a:pPr>
              <a:defRPr/>
            </a:pPr>
            <a:r>
              <a:rPr lang="en-US" dirty="0"/>
              <a:t>S</a:t>
            </a:r>
            <a:endParaRPr lang="en-CA" dirty="0"/>
          </a:p>
          <a:p>
            <a:pPr>
              <a:defRPr/>
            </a:pPr>
            <a:r>
              <a:rPr lang="en-US" dirty="0"/>
              <a:t>U</a:t>
            </a:r>
            <a:endParaRPr lang="en-CA" dirty="0"/>
          </a:p>
          <a:p>
            <a:pPr>
              <a:defRPr/>
            </a:pPr>
            <a:r>
              <a:rPr lang="en-US" dirty="0"/>
              <a:t>E</a:t>
            </a:r>
            <a:endParaRPr lang="en-CA" dirty="0"/>
          </a:p>
        </p:txBody>
      </p:sp>
      <p:sp>
        <p:nvSpPr>
          <p:cNvPr id="103430" name="Text Box 6"/>
          <p:cNvSpPr txBox="1">
            <a:spLocks noChangeArrowheads="1"/>
          </p:cNvSpPr>
          <p:nvPr/>
        </p:nvSpPr>
        <p:spPr bwMode="auto">
          <a:xfrm>
            <a:off x="631825" y="1455738"/>
            <a:ext cx="317500" cy="1677987"/>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a:defRPr/>
            </a:pPr>
            <a:r>
              <a:rPr lang="en-US" dirty="0"/>
              <a:t>A</a:t>
            </a:r>
            <a:endParaRPr lang="en-CA" dirty="0"/>
          </a:p>
          <a:p>
            <a:pPr>
              <a:defRPr/>
            </a:pPr>
            <a:r>
              <a:rPr lang="en-US" dirty="0"/>
              <a:t>C</a:t>
            </a:r>
            <a:endParaRPr lang="en-CA" dirty="0"/>
          </a:p>
          <a:p>
            <a:pPr>
              <a:defRPr/>
            </a:pPr>
            <a:r>
              <a:rPr lang="en-US" dirty="0"/>
              <a:t>T</a:t>
            </a:r>
            <a:endParaRPr lang="en-CA" dirty="0"/>
          </a:p>
          <a:p>
            <a:pPr>
              <a:defRPr/>
            </a:pPr>
            <a:r>
              <a:rPr lang="en-US" dirty="0"/>
              <a:t>I</a:t>
            </a:r>
            <a:endParaRPr lang="en-CA" dirty="0"/>
          </a:p>
          <a:p>
            <a:pPr>
              <a:defRPr/>
            </a:pPr>
            <a:r>
              <a:rPr lang="en-US" dirty="0"/>
              <a:t>O</a:t>
            </a:r>
            <a:endParaRPr lang="en-CA" dirty="0"/>
          </a:p>
          <a:p>
            <a:pPr>
              <a:defRPr/>
            </a:pPr>
            <a:r>
              <a:rPr lang="en-US" dirty="0"/>
              <a:t>N</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9CE250-B818-403C-A2C0-B19D2E2C4124}" type="slidenum">
              <a:rPr lang="en-US" altLang="en-US">
                <a:solidFill>
                  <a:srgbClr val="898989"/>
                </a:solidFill>
                <a:latin typeface="Calibri" panose="020F0502020204030204" pitchFamily="34" charset="0"/>
              </a:rPr>
              <a:pPr eaLnBrk="1" hangingPunct="1"/>
              <a:t>7</a:t>
            </a:fld>
            <a:endParaRPr lang="en-US" altLang="en-US">
              <a:solidFill>
                <a:srgbClr val="898989"/>
              </a:solidFill>
              <a:latin typeface="Calibri" panose="020F0502020204030204" pitchFamily="34" charset="0"/>
            </a:endParaRPr>
          </a:p>
        </p:txBody>
      </p:sp>
      <p:sp>
        <p:nvSpPr>
          <p:cNvPr id="3" name="Title 3"/>
          <p:cNvSpPr txBox="1">
            <a:spLocks/>
          </p:cNvSpPr>
          <p:nvPr/>
        </p:nvSpPr>
        <p:spPr>
          <a:xfrm>
            <a:off x="180975" y="-193675"/>
            <a:ext cx="8229600" cy="1003300"/>
          </a:xfrm>
          <a:prstGeom prst="rect">
            <a:avLst/>
          </a:prstGeom>
          <a:noFill/>
          <a:ln>
            <a:noFill/>
          </a:ln>
        </p:spPr>
        <p:txBody>
          <a:bodyPr/>
          <a:lstStyle/>
          <a:p>
            <a:pPr fontAlgn="auto">
              <a:spcAft>
                <a:spcPts val="0"/>
              </a:spcAft>
              <a:defRPr/>
            </a:pPr>
            <a:endParaRPr lang="en-US" sz="2800" dirty="0">
              <a:solidFill>
                <a:schemeClr val="accent1">
                  <a:lumMod val="50000"/>
                </a:schemeClr>
              </a:solidFill>
              <a:latin typeface="+mn-lt"/>
            </a:endParaRPr>
          </a:p>
          <a:p>
            <a:pPr fontAlgn="auto">
              <a:spcAft>
                <a:spcPts val="0"/>
              </a:spcAft>
              <a:defRPr/>
            </a:pPr>
            <a:r>
              <a:rPr lang="en-US" sz="3600" b="1" dirty="0">
                <a:solidFill>
                  <a:schemeClr val="accent1">
                    <a:lumMod val="50000"/>
                  </a:schemeClr>
                </a:solidFill>
                <a:latin typeface="+mn-lt"/>
              </a:rPr>
              <a:t>Factors for Selecting a Safety Tool</a:t>
            </a:r>
          </a:p>
        </p:txBody>
      </p:sp>
      <p:sp>
        <p:nvSpPr>
          <p:cNvPr id="4" name="ZoneTexte 3"/>
          <p:cNvSpPr txBox="1"/>
          <p:nvPr/>
        </p:nvSpPr>
        <p:spPr>
          <a:xfrm>
            <a:off x="474663" y="1203325"/>
            <a:ext cx="7935912" cy="5548313"/>
          </a:xfrm>
          <a:prstGeom prst="rect">
            <a:avLst/>
          </a:prstGeom>
          <a:noFill/>
        </p:spPr>
        <p:txBody>
          <a:bodyPr>
            <a:spAutoFit/>
          </a:bodyPr>
          <a:lstStyle/>
          <a:p>
            <a:pPr lvl="1">
              <a:defRPr/>
            </a:pPr>
            <a:r>
              <a:rPr lang="en-CA" sz="2800" dirty="0"/>
              <a:t>-Hazard or Condition</a:t>
            </a:r>
          </a:p>
          <a:p>
            <a:pPr lvl="1">
              <a:defRPr/>
            </a:pPr>
            <a:endParaRPr lang="en-CA" sz="1200" dirty="0"/>
          </a:p>
          <a:p>
            <a:pPr lvl="1">
              <a:defRPr/>
            </a:pPr>
            <a:r>
              <a:rPr lang="en-CA" sz="2800" dirty="0"/>
              <a:t>-Level of Risk</a:t>
            </a:r>
          </a:p>
          <a:p>
            <a:pPr lvl="1">
              <a:defRPr/>
            </a:pPr>
            <a:endParaRPr lang="en-CA" sz="1200" dirty="0"/>
          </a:p>
          <a:p>
            <a:pPr lvl="1">
              <a:defRPr/>
            </a:pPr>
            <a:r>
              <a:rPr lang="en-CA" sz="2800" dirty="0"/>
              <a:t>-Potential Impact</a:t>
            </a:r>
          </a:p>
          <a:p>
            <a:pPr lvl="1">
              <a:defRPr/>
            </a:pPr>
            <a:endParaRPr lang="en-CA" sz="1200" dirty="0"/>
          </a:p>
          <a:p>
            <a:pPr lvl="1">
              <a:defRPr/>
            </a:pPr>
            <a:r>
              <a:rPr lang="en-CA" sz="2800" dirty="0"/>
              <a:t>-Potential Consequence</a:t>
            </a:r>
          </a:p>
          <a:p>
            <a:pPr lvl="1">
              <a:defRPr/>
            </a:pPr>
            <a:endParaRPr lang="en-CA" sz="1050" dirty="0"/>
          </a:p>
          <a:p>
            <a:pPr lvl="1">
              <a:defRPr/>
            </a:pPr>
            <a:r>
              <a:rPr lang="en-CA" sz="2800" dirty="0"/>
              <a:t>-Severity of Consequence</a:t>
            </a:r>
          </a:p>
          <a:p>
            <a:pPr lvl="2">
              <a:buFont typeface="Courier New" pitchFamily="49" charset="0"/>
              <a:buChar char="o"/>
              <a:defRPr/>
            </a:pPr>
            <a:r>
              <a:rPr lang="en-CA" sz="2800" dirty="0"/>
              <a:t>Catastrophic</a:t>
            </a:r>
          </a:p>
          <a:p>
            <a:pPr lvl="2">
              <a:buFont typeface="Courier New" pitchFamily="49" charset="0"/>
              <a:buChar char="o"/>
              <a:defRPr/>
            </a:pPr>
            <a:r>
              <a:rPr lang="en-CA" sz="2800" dirty="0"/>
              <a:t>Major</a:t>
            </a:r>
          </a:p>
          <a:p>
            <a:pPr lvl="2">
              <a:buFont typeface="Courier New" pitchFamily="49" charset="0"/>
              <a:buChar char="o"/>
              <a:defRPr/>
            </a:pPr>
            <a:r>
              <a:rPr lang="en-CA" sz="2800" dirty="0"/>
              <a:t>Minor</a:t>
            </a:r>
          </a:p>
          <a:p>
            <a:pPr lvl="2">
              <a:buFont typeface="Courier New" pitchFamily="49" charset="0"/>
              <a:buChar char="o"/>
              <a:defRPr/>
            </a:pPr>
            <a:r>
              <a:rPr lang="en-CA" sz="2800" dirty="0"/>
              <a:t>Negligible</a:t>
            </a:r>
          </a:p>
          <a:p>
            <a:pPr lvl="1">
              <a:tabLst>
                <a:tab pos="450850" algn="l"/>
              </a:tabLst>
              <a:defRPr/>
            </a:pPr>
            <a:endParaRPr lang="en-CA" sz="1400" dirty="0"/>
          </a:p>
          <a:p>
            <a:pPr lvl="1">
              <a:defRPr/>
            </a:pPr>
            <a:r>
              <a:rPr lang="en-CA" sz="2800" dirty="0"/>
              <a:t>-Immediacy of Situation</a:t>
            </a:r>
          </a:p>
          <a:p>
            <a:pPr lvl="1">
              <a:defRPr/>
            </a:pPr>
            <a:endParaRPr lang="en-CA" sz="1400" dirty="0"/>
          </a:p>
        </p:txBody>
      </p:sp>
      <p:pic>
        <p:nvPicPr>
          <p:cNvPr id="12293" name="Picture 2" descr="C:\Users\MADAIRS\AppData\Local\Microsoft\Windows\Temporary Internet Files\Content.IE5\IBJGLO0X\question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1690688"/>
            <a:ext cx="3357562"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1C669B-A14C-4D8E-8463-81E3846E5DD3}" type="slidenum">
              <a:rPr lang="en-US" altLang="en-US">
                <a:solidFill>
                  <a:srgbClr val="898989"/>
                </a:solidFill>
                <a:latin typeface="Calibri" panose="020F0502020204030204" pitchFamily="34" charset="0"/>
              </a:rPr>
              <a:pPr eaLnBrk="1" hangingPunct="1"/>
              <a:t>8</a:t>
            </a:fld>
            <a:endParaRPr lang="en-US" altLang="en-US">
              <a:solidFill>
                <a:srgbClr val="898989"/>
              </a:solidFill>
              <a:latin typeface="Calibri" panose="020F0502020204030204" pitchFamily="34" charset="0"/>
            </a:endParaRPr>
          </a:p>
        </p:txBody>
      </p:sp>
      <p:sp>
        <p:nvSpPr>
          <p:cNvPr id="3" name="Title 3"/>
          <p:cNvSpPr txBox="1">
            <a:spLocks/>
          </p:cNvSpPr>
          <p:nvPr/>
        </p:nvSpPr>
        <p:spPr>
          <a:xfrm>
            <a:off x="277813" y="258763"/>
            <a:ext cx="8229600" cy="1003300"/>
          </a:xfrm>
          <a:prstGeom prst="rect">
            <a:avLst/>
          </a:prstGeom>
          <a:noFill/>
          <a:ln>
            <a:noFill/>
          </a:ln>
        </p:spPr>
        <p:txBody>
          <a:bodyPr/>
          <a:lstStyle/>
          <a:p>
            <a:pPr fontAlgn="auto">
              <a:spcAft>
                <a:spcPts val="0"/>
              </a:spcAft>
              <a:defRPr/>
            </a:pPr>
            <a:r>
              <a:rPr lang="en-US" sz="4400" b="1" dirty="0">
                <a:solidFill>
                  <a:schemeClr val="accent1">
                    <a:lumMod val="50000"/>
                  </a:schemeClr>
                </a:solidFill>
                <a:latin typeface="+mn-lt"/>
              </a:rPr>
              <a:t>The second pillar: Compliance</a:t>
            </a:r>
            <a:endParaRPr lang="en-US" sz="4000" b="1" dirty="0">
              <a:solidFill>
                <a:schemeClr val="accent1">
                  <a:lumMod val="50000"/>
                </a:schemeClr>
              </a:solidFill>
              <a:latin typeface="+mn-lt"/>
            </a:endParaRPr>
          </a:p>
        </p:txBody>
      </p:sp>
      <p:pic>
        <p:nvPicPr>
          <p:cNvPr id="13316" name="Picture 2" descr="C:\Users\MADAIRS\AppData\Local\Microsoft\Windows\Temporary Internet Files\Content.IE5\NSCIQ7MO\Roman-Pillar-2357-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613" y="3263900"/>
            <a:ext cx="3587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C:\Users\MADAIRS\AppData\Local\Microsoft\Windows\Temporary Internet Files\Content.IE5\NSCIQ7MO\Roman-Pillar-2357-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613" y="3263900"/>
            <a:ext cx="3587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C:\Users\MADAIRS\AppData\Local\Microsoft\Windows\Temporary Internet Files\Content.IE5\NSCIQ7MO\Roman-Pillar-2357-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1430338"/>
            <a:ext cx="71882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89413" y="1784350"/>
            <a:ext cx="561975" cy="523875"/>
          </a:xfrm>
          <a:prstGeom prst="rect">
            <a:avLst/>
          </a:prstGeom>
          <a:solidFill>
            <a:schemeClr val="bg1">
              <a:lumMod val="50000"/>
            </a:schemeClr>
          </a:solidFill>
          <a:ln w="57150">
            <a:solidFill>
              <a:schemeClr val="tx1"/>
            </a:solidFill>
          </a:ln>
        </p:spPr>
        <p:txBody>
          <a:bodyPr>
            <a:spAutoFit/>
          </a:bodyPr>
          <a:lstStyle/>
          <a:p>
            <a:pPr>
              <a:defRPr/>
            </a:pPr>
            <a:endParaRPr lang="en-CA" sz="2800" b="1" dirty="0">
              <a:latin typeface="Gisha" pitchFamily="34" charset="-79"/>
              <a:cs typeface="Gisha" pitchFamily="34" charset="-79"/>
            </a:endParaRPr>
          </a:p>
        </p:txBody>
      </p:sp>
      <p:sp>
        <p:nvSpPr>
          <p:cNvPr id="11" name="ZoneTexte 10"/>
          <p:cNvSpPr txBox="1"/>
          <p:nvPr/>
        </p:nvSpPr>
        <p:spPr>
          <a:xfrm>
            <a:off x="0" y="3594100"/>
            <a:ext cx="2401888" cy="1200150"/>
          </a:xfrm>
          <a:prstGeom prst="rect">
            <a:avLst/>
          </a:prstGeom>
          <a:noFill/>
        </p:spPr>
        <p:txBody>
          <a:bodyPr>
            <a:spAutoFit/>
          </a:bodyPr>
          <a:lstStyle/>
          <a:p>
            <a:pPr algn="ctr">
              <a:defRPr/>
            </a:pPr>
            <a:r>
              <a:rPr lang="en-CA" sz="2400" b="1" u="sng" dirty="0">
                <a:solidFill>
                  <a:srgbClr val="0070C0"/>
                </a:solidFill>
                <a:latin typeface="MV Boli" pitchFamily="2" charset="0"/>
                <a:cs typeface="MV Boli" pitchFamily="2" charset="0"/>
              </a:rPr>
              <a:t>Compliance</a:t>
            </a:r>
            <a:r>
              <a:rPr lang="en-CA" sz="2400" b="1" dirty="0">
                <a:solidFill>
                  <a:schemeClr val="accent4">
                    <a:lumMod val="50000"/>
                  </a:schemeClr>
                </a:solidFill>
                <a:latin typeface="MV Boli" pitchFamily="2" charset="0"/>
                <a:cs typeface="MV Boli" pitchFamily="2" charset="0"/>
              </a:rPr>
              <a:t> with legal requirements</a:t>
            </a:r>
          </a:p>
        </p:txBody>
      </p:sp>
      <p:sp>
        <p:nvSpPr>
          <p:cNvPr id="12" name="ZoneTexte 11"/>
          <p:cNvSpPr txBox="1"/>
          <p:nvPr/>
        </p:nvSpPr>
        <p:spPr>
          <a:xfrm>
            <a:off x="6742113" y="3594100"/>
            <a:ext cx="2401887" cy="1200150"/>
          </a:xfrm>
          <a:prstGeom prst="rect">
            <a:avLst/>
          </a:prstGeom>
          <a:noFill/>
        </p:spPr>
        <p:txBody>
          <a:bodyPr>
            <a:spAutoFit/>
          </a:bodyPr>
          <a:lstStyle/>
          <a:p>
            <a:pPr algn="ctr">
              <a:defRPr/>
            </a:pPr>
            <a:r>
              <a:rPr lang="en-CA" sz="2400" b="1" u="sng" dirty="0">
                <a:solidFill>
                  <a:srgbClr val="0070C0"/>
                </a:solidFill>
                <a:latin typeface="MV Boli" pitchFamily="2" charset="0"/>
                <a:cs typeface="MV Boli" pitchFamily="2" charset="0"/>
              </a:rPr>
              <a:t>Safety</a:t>
            </a:r>
            <a:r>
              <a:rPr lang="en-CA" sz="2400" b="1" dirty="0">
                <a:solidFill>
                  <a:schemeClr val="accent4">
                    <a:lumMod val="50000"/>
                  </a:schemeClr>
                </a:solidFill>
                <a:latin typeface="MV Boli" pitchFamily="2" charset="0"/>
                <a:cs typeface="MV Boli" pitchFamily="2" charset="0"/>
              </a:rPr>
              <a:t> of railway operations</a:t>
            </a:r>
          </a:p>
        </p:txBody>
      </p:sp>
      <p:cxnSp>
        <p:nvCxnSpPr>
          <p:cNvPr id="14" name="Connecteur droit 13"/>
          <p:cNvCxnSpPr/>
          <p:nvPr/>
        </p:nvCxnSpPr>
        <p:spPr>
          <a:xfrm>
            <a:off x="6921500" y="2308225"/>
            <a:ext cx="555625" cy="1285875"/>
          </a:xfrm>
          <a:prstGeom prst="line">
            <a:avLst/>
          </a:prstGeom>
          <a:ln w="76200">
            <a:solidFill>
              <a:srgbClr val="D2C62E"/>
            </a:solidFill>
            <a:prstDash val="sysDot"/>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a:off x="1146175" y="2308225"/>
            <a:ext cx="868363" cy="1285875"/>
          </a:xfrm>
          <a:prstGeom prst="line">
            <a:avLst/>
          </a:prstGeom>
          <a:ln w="76200">
            <a:solidFill>
              <a:srgbClr val="D2C62E"/>
            </a:solidFill>
            <a:prstDash val="sysDot"/>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392613" y="1784350"/>
            <a:ext cx="190500" cy="3609975"/>
          </a:xfrm>
          <a:prstGeom prst="rect">
            <a:avLst/>
          </a:prstGeom>
          <a:gradFill flip="none" rotWithShape="1">
            <a:gsLst>
              <a:gs pos="0">
                <a:srgbClr val="D2C62E">
                  <a:shade val="30000"/>
                  <a:satMod val="115000"/>
                </a:srgbClr>
              </a:gs>
              <a:gs pos="50000">
                <a:srgbClr val="D2C62E">
                  <a:shade val="67500"/>
                  <a:satMod val="115000"/>
                </a:srgbClr>
              </a:gs>
              <a:gs pos="100000">
                <a:srgbClr val="D2C62E">
                  <a:shade val="100000"/>
                  <a:satMod val="115000"/>
                </a:srgbClr>
              </a:gs>
            </a:gsLst>
            <a:lin ang="10800000" scaled="1"/>
            <a:tileRect/>
          </a:gradFill>
          <a:ln>
            <a:solidFill>
              <a:srgbClr val="79873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22" name="Rectangle à coins arrondis 21"/>
          <p:cNvSpPr/>
          <p:nvPr/>
        </p:nvSpPr>
        <p:spPr>
          <a:xfrm>
            <a:off x="1677988" y="6030913"/>
            <a:ext cx="5799137" cy="161925"/>
          </a:xfrm>
          <a:prstGeom prst="roundRect">
            <a:avLst/>
          </a:prstGeom>
          <a:gradFill flip="none" rotWithShape="1">
            <a:gsLst>
              <a:gs pos="0">
                <a:srgbClr val="D2C62E">
                  <a:shade val="30000"/>
                  <a:satMod val="115000"/>
                </a:srgbClr>
              </a:gs>
              <a:gs pos="50000">
                <a:srgbClr val="D2C62E">
                  <a:shade val="67500"/>
                  <a:satMod val="115000"/>
                </a:srgbClr>
              </a:gs>
              <a:gs pos="100000">
                <a:srgbClr val="D2C62E">
                  <a:shade val="100000"/>
                  <a:satMod val="115000"/>
                </a:srgbClr>
              </a:gs>
            </a:gsLst>
            <a:lin ang="5400000" scaled="1"/>
            <a:tileRect/>
          </a:gradFill>
          <a:ln>
            <a:solidFill>
              <a:srgbClr val="79873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14"/>
          <p:cNvSpPr/>
          <p:nvPr/>
        </p:nvSpPr>
        <p:spPr>
          <a:xfrm>
            <a:off x="4751388" y="1262063"/>
            <a:ext cx="4195762" cy="50704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8" name="ZoneTexte 7"/>
          <p:cNvSpPr txBox="1"/>
          <p:nvPr/>
        </p:nvSpPr>
        <p:spPr>
          <a:xfrm>
            <a:off x="1719263" y="1262063"/>
            <a:ext cx="3032125" cy="522287"/>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57150">
            <a:solidFill>
              <a:srgbClr val="798735"/>
            </a:solidFill>
          </a:ln>
        </p:spPr>
        <p:txBody>
          <a:bodyPr>
            <a:spAutoFit/>
          </a:bodyPr>
          <a:lstStyle/>
          <a:p>
            <a:pPr algn="ctr">
              <a:defRPr/>
            </a:pPr>
            <a:r>
              <a:rPr lang="en-CA" sz="2800" b="1" dirty="0">
                <a:solidFill>
                  <a:schemeClr val="accent4">
                    <a:lumMod val="50000"/>
                  </a:schemeClr>
                </a:solidFill>
                <a:latin typeface="MV Boli" pitchFamily="2" charset="0"/>
                <a:cs typeface="MV Boli" pitchFamily="2" charset="0"/>
              </a:rPr>
              <a:t>The second pillar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F92253-E670-451E-8880-B48ABF25B771}"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sp>
        <p:nvSpPr>
          <p:cNvPr id="3" name="Title 3"/>
          <p:cNvSpPr txBox="1">
            <a:spLocks/>
          </p:cNvSpPr>
          <p:nvPr/>
        </p:nvSpPr>
        <p:spPr>
          <a:xfrm>
            <a:off x="180975" y="-193675"/>
            <a:ext cx="8229600" cy="1003300"/>
          </a:xfrm>
          <a:prstGeom prst="rect">
            <a:avLst/>
          </a:prstGeom>
          <a:noFill/>
          <a:ln>
            <a:noFill/>
          </a:ln>
        </p:spPr>
        <p:txBody>
          <a:bodyPr/>
          <a:lstStyle/>
          <a:p>
            <a:pPr fontAlgn="auto">
              <a:spcAft>
                <a:spcPts val="0"/>
              </a:spcAft>
              <a:defRPr/>
            </a:pPr>
            <a:endParaRPr lang="en-US" sz="2800" dirty="0">
              <a:solidFill>
                <a:schemeClr val="accent1">
                  <a:lumMod val="50000"/>
                </a:schemeClr>
              </a:solidFill>
              <a:latin typeface="+mn-lt"/>
            </a:endParaRPr>
          </a:p>
          <a:p>
            <a:pPr fontAlgn="auto">
              <a:spcAft>
                <a:spcPts val="0"/>
              </a:spcAft>
              <a:defRPr/>
            </a:pPr>
            <a:r>
              <a:rPr lang="en-US" sz="4000" b="1" dirty="0">
                <a:solidFill>
                  <a:schemeClr val="accent1">
                    <a:lumMod val="50000"/>
                  </a:schemeClr>
                </a:solidFill>
                <a:latin typeface="+mn-lt"/>
              </a:rPr>
              <a:t>What is non-compliance?</a:t>
            </a:r>
          </a:p>
        </p:txBody>
      </p:sp>
      <p:sp>
        <p:nvSpPr>
          <p:cNvPr id="14340" name="ZoneTexte 3"/>
          <p:cNvSpPr txBox="1">
            <a:spLocks noChangeArrowheads="1"/>
          </p:cNvSpPr>
          <p:nvPr/>
        </p:nvSpPr>
        <p:spPr bwMode="auto">
          <a:xfrm>
            <a:off x="682625" y="1771650"/>
            <a:ext cx="80041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4000">
                <a:latin typeface="Aharoni" panose="02010803020104030203" pitchFamily="2" charset="-79"/>
                <a:cs typeface="Aharoni" panose="02010803020104030203" pitchFamily="2" charset="-79"/>
              </a:rPr>
              <a:t>Non-compliance</a:t>
            </a:r>
            <a:r>
              <a:rPr lang="en-CA" altLang="en-US" sz="3200"/>
              <a:t> </a:t>
            </a:r>
          </a:p>
          <a:p>
            <a:pPr eaLnBrk="1" hangingPunct="1"/>
            <a:endParaRPr lang="en-CA" altLang="en-US" sz="3200"/>
          </a:p>
          <a:p>
            <a:pPr lvl="2" eaLnBrk="1" hangingPunct="1"/>
            <a:r>
              <a:rPr lang="en-CA" altLang="en-US" sz="3200"/>
              <a:t>…the failure to </a:t>
            </a:r>
            <a:r>
              <a:rPr lang="en-CA" altLang="en-US" sz="3200" u="sng"/>
              <a:t>conform to a regulated requirement</a:t>
            </a:r>
            <a:r>
              <a:rPr lang="en-CA" altLang="en-US" sz="3200"/>
              <a:t> such as legislative provisions, regulations, rules, standards, orders and emergency directives established under the </a:t>
            </a:r>
            <a:r>
              <a:rPr lang="en-CA" altLang="en-US" sz="3200" i="1"/>
              <a:t>Railway Safety Act</a:t>
            </a:r>
            <a:r>
              <a:rPr lang="en-CA" altLang="en-US" sz="3200"/>
              <a:t>.</a:t>
            </a:r>
          </a:p>
        </p:txBody>
      </p:sp>
      <p:sp>
        <p:nvSpPr>
          <p:cNvPr id="6" name="Chevron 5"/>
          <p:cNvSpPr/>
          <p:nvPr/>
        </p:nvSpPr>
        <p:spPr>
          <a:xfrm>
            <a:off x="682625" y="3101975"/>
            <a:ext cx="857250" cy="868363"/>
          </a:xfrm>
          <a:prstGeom prst="chevron">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solidFill>
                <a:schemeClr val="tx1"/>
              </a:solidFill>
            </a:endParaRPr>
          </a:p>
        </p:txBody>
      </p:sp>
      <p:cxnSp>
        <p:nvCxnSpPr>
          <p:cNvPr id="8" name="Connecteur droit 7"/>
          <p:cNvCxnSpPr/>
          <p:nvPr/>
        </p:nvCxnSpPr>
        <p:spPr>
          <a:xfrm>
            <a:off x="682625" y="2511425"/>
            <a:ext cx="772795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ailSafety">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9894</TotalTime>
  <Words>3060</Words>
  <Application>Microsoft Office PowerPoint</Application>
  <PresentationFormat>On-screen Show (4:3)</PresentationFormat>
  <Paragraphs>564</Paragraphs>
  <Slides>37</Slides>
  <Notes>25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37</vt:i4>
      </vt:variant>
    </vt:vector>
  </HeadingPairs>
  <TitlesOfParts>
    <vt:vector size="52" baseType="lpstr">
      <vt:lpstr>Arial</vt:lpstr>
      <vt:lpstr>Calibri</vt:lpstr>
      <vt:lpstr>Arial Rounded MT Bold</vt:lpstr>
      <vt:lpstr>Gisha</vt:lpstr>
      <vt:lpstr>MV Boli</vt:lpstr>
      <vt:lpstr>Times New Roman</vt:lpstr>
      <vt:lpstr>Cambria</vt:lpstr>
      <vt:lpstr>Courier New</vt:lpstr>
      <vt:lpstr>Aharoni</vt:lpstr>
      <vt:lpstr>Segoe Print</vt:lpstr>
      <vt:lpstr>Helvetica</vt:lpstr>
      <vt:lpstr>1_Office Theme</vt:lpstr>
      <vt:lpstr>Custom Design</vt:lpstr>
      <vt:lpstr>Office Theme</vt:lpstr>
      <vt:lpstr>2_Office Theme</vt:lpstr>
      <vt:lpstr>Rail Safety Oversight Policy &amp; the AMPs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Transport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Claude Hudon</dc:creator>
  <cp:lastModifiedBy>Bourgon-Hill, Karole</cp:lastModifiedBy>
  <cp:revision>1180</cp:revision>
  <cp:lastPrinted>2012-08-27T20:02:52Z</cp:lastPrinted>
  <dcterms:created xsi:type="dcterms:W3CDTF">2012-11-14T14:57:13Z</dcterms:created>
  <dcterms:modified xsi:type="dcterms:W3CDTF">2017-09-25T15:55:34Z</dcterms:modified>
</cp:coreProperties>
</file>